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  <p:sldMasterId id="2147483769" r:id="rId2"/>
  </p:sldMasterIdLst>
  <p:notesMasterIdLst>
    <p:notesMasterId r:id="rId32"/>
  </p:notesMasterIdLst>
  <p:sldIdLst>
    <p:sldId id="256" r:id="rId3"/>
    <p:sldId id="257" r:id="rId4"/>
    <p:sldId id="258" r:id="rId5"/>
    <p:sldId id="279" r:id="rId6"/>
    <p:sldId id="260" r:id="rId7"/>
    <p:sldId id="261" r:id="rId8"/>
    <p:sldId id="262" r:id="rId9"/>
    <p:sldId id="275" r:id="rId10"/>
    <p:sldId id="276" r:id="rId11"/>
    <p:sldId id="277" r:id="rId12"/>
    <p:sldId id="305" r:id="rId13"/>
    <p:sldId id="284" r:id="rId14"/>
    <p:sldId id="302" r:id="rId15"/>
    <p:sldId id="287" r:id="rId16"/>
    <p:sldId id="303" r:id="rId17"/>
    <p:sldId id="304" r:id="rId18"/>
    <p:sldId id="280" r:id="rId19"/>
    <p:sldId id="289" r:id="rId20"/>
    <p:sldId id="290" r:id="rId21"/>
    <p:sldId id="291" r:id="rId22"/>
    <p:sldId id="281" r:id="rId23"/>
    <p:sldId id="292" r:id="rId24"/>
    <p:sldId id="307" r:id="rId25"/>
    <p:sldId id="293" r:id="rId26"/>
    <p:sldId id="296" r:id="rId27"/>
    <p:sldId id="306" r:id="rId28"/>
    <p:sldId id="282" r:id="rId29"/>
    <p:sldId id="300" r:id="rId30"/>
    <p:sldId id="283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CB"/>
    <a:srgbClr val="619ECA"/>
    <a:srgbClr val="FF9C46"/>
    <a:srgbClr val="EEEEEE"/>
    <a:srgbClr val="003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74" autoAdjust="0"/>
  </p:normalViewPr>
  <p:slideViewPr>
    <p:cSldViewPr snapToObjects="1">
      <p:cViewPr>
        <p:scale>
          <a:sx n="66" d="100"/>
          <a:sy n="66" d="100"/>
        </p:scale>
        <p:origin x="996" y="456"/>
      </p:cViewPr>
      <p:guideLst>
        <p:guide orient="horz" pos="2157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28731-3847-46FE-A5D7-1DBB77F0D798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B578-C258-4121-851C-76FF493C6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34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578-C258-4121-851C-76FF493C62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65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578-C258-4121-851C-76FF493C62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7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4/12/2024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4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12" Type="http://schemas.openxmlformats.org/officeDocument/2006/relationships/image" Target="../media/image16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0.png"/><Relationship Id="rId5" Type="http://schemas.openxmlformats.org/officeDocument/2006/relationships/image" Target="../media/image25.pn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4" Type="http://schemas.openxmlformats.org/officeDocument/2006/relationships/image" Target="../media/image4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16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1315720"/>
            <a:ext cx="9009380" cy="6082665"/>
            <a:chOff x="905510" y="1315720"/>
            <a:chExt cx="9009380" cy="6082665"/>
          </a:xfrm>
        </p:grpSpPr>
        <p:sp>
          <p:nvSpPr>
            <p:cNvPr id="4" name="Freeform 4"/>
            <p:cNvSpPr/>
            <p:nvPr/>
          </p:nvSpPr>
          <p:spPr>
            <a:xfrm>
              <a:off x="905510" y="1315720"/>
              <a:ext cx="9009380" cy="6082665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5825" y="8872220"/>
            <a:ext cx="6662420" cy="1610995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690" y="-196215"/>
            <a:ext cx="5652770" cy="1367155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60965" y="1315720"/>
            <a:ext cx="7087235" cy="7701915"/>
            <a:chOff x="10260965" y="1315720"/>
            <a:chExt cx="7087235" cy="7701915"/>
          </a:xfrm>
        </p:grpSpPr>
        <p:sp>
          <p:nvSpPr>
            <p:cNvPr id="8" name="Freeform 8"/>
            <p:cNvSpPr/>
            <p:nvPr/>
          </p:nvSpPr>
          <p:spPr>
            <a:xfrm>
              <a:off x="10260965" y="1315720"/>
              <a:ext cx="7087235" cy="7701915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692130" y="4401820"/>
            <a:ext cx="6225540" cy="3893820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00425" y="300164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1174095" y="3499485"/>
            <a:ext cx="321945" cy="461645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90475" y="1991360"/>
            <a:ext cx="2228850" cy="1815465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87095" y="8090535"/>
            <a:ext cx="3543935" cy="927100"/>
            <a:chOff x="887095" y="8090535"/>
            <a:chExt cx="3543935" cy="927100"/>
          </a:xfrm>
        </p:grpSpPr>
        <p:grpSp>
          <p:nvGrpSpPr>
            <p:cNvPr id="14" name="Group 14"/>
            <p:cNvGrpSpPr/>
            <p:nvPr/>
          </p:nvGrpSpPr>
          <p:grpSpPr>
            <a:xfrm>
              <a:off x="887095" y="8090535"/>
              <a:ext cx="3543935" cy="927100"/>
              <a:chOff x="887095" y="8090535"/>
              <a:chExt cx="3543935" cy="9271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887095" y="8090535"/>
                <a:ext cx="3543935" cy="927100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151380" y="8411210"/>
              <a:ext cx="2127250" cy="269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부산 IT 교육센터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579880" y="8222615"/>
              <a:ext cx="516890" cy="662305"/>
            </a:xfrm>
            <a:custGeom>
              <a:avLst/>
              <a:gdLst/>
              <a:ahLst/>
              <a:cxnLst/>
              <a:rect l="l" t="t" r="r" b="b"/>
              <a:pathLst>
                <a:path w="688826" h="883111">
                  <a:moveTo>
                    <a:pt x="0" y="0"/>
                  </a:moveTo>
                  <a:lnTo>
                    <a:pt x="688827" y="0"/>
                  </a:lnTo>
                  <a:lnTo>
                    <a:pt x="688827" y="883111"/>
                  </a:lnTo>
                  <a:lnTo>
                    <a:pt x="0" y="883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437005" y="1886585"/>
            <a:ext cx="7947025" cy="39617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5599"/>
              </a:lnSpc>
              <a:buFontTx/>
              <a:buNone/>
            </a:pPr>
            <a:r>
              <a:rPr lang="ko-KR" altLang="en-US" sz="80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모두의 고등어</a:t>
            </a:r>
            <a:endParaRPr lang="ko-KR" altLang="en-US" sz="80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lnSpc>
                <a:spcPts val="15599"/>
              </a:lnSpc>
              <a:buFontTx/>
              <a:buNone/>
            </a:pPr>
            <a:r>
              <a:rPr lang="ko-KR" altLang="en-US" sz="72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(고등어 가격예측)</a:t>
            </a:r>
            <a:endParaRPr lang="ko-KR" altLang="en-US" sz="72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37005" y="6139815"/>
            <a:ext cx="7946390" cy="3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라이온플러스 연계 </a:t>
            </a: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빅데이터 프로젝트 </a:t>
            </a: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endParaRPr lang="en-US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Group 13"/>
          <p:cNvGrpSpPr/>
          <p:nvPr/>
        </p:nvGrpSpPr>
        <p:grpSpPr>
          <a:xfrm>
            <a:off x="4777740" y="8094980"/>
            <a:ext cx="5137150" cy="927100"/>
            <a:chOff x="4777740" y="8094980"/>
            <a:chExt cx="5137150" cy="927100"/>
          </a:xfrm>
        </p:grpSpPr>
        <p:grpSp>
          <p:nvGrpSpPr>
            <p:cNvPr id="21" name="Group 14"/>
            <p:cNvGrpSpPr/>
            <p:nvPr/>
          </p:nvGrpSpPr>
          <p:grpSpPr>
            <a:xfrm>
              <a:off x="4777740" y="8094980"/>
              <a:ext cx="5137150" cy="927100"/>
              <a:chOff x="4777740" y="8094980"/>
              <a:chExt cx="5137150" cy="927100"/>
            </a:xfrm>
          </p:grpSpPr>
          <p:sp>
            <p:nvSpPr>
              <p:cNvPr id="24" name="Freeform 15"/>
              <p:cNvSpPr/>
              <p:nvPr/>
            </p:nvSpPr>
            <p:spPr>
              <a:xfrm>
                <a:off x="4777740" y="8094980"/>
                <a:ext cx="5137150" cy="927100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16"/>
            <p:cNvSpPr txBox="1"/>
            <p:nvPr/>
          </p:nvSpPr>
          <p:spPr>
            <a:xfrm>
              <a:off x="4953000" y="8318500"/>
              <a:ext cx="4740910" cy="504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dist"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이재현 </a:t>
              </a:r>
              <a:r>
                <a:rPr lang="ko-KR" altLang="en-US" sz="1524" dirty="0" err="1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구성환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524" dirty="0" err="1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임민혜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임수진</a:t>
              </a:r>
              <a:endParaRPr lang="en-US" altLang="ko-KR" sz="1524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sz="1524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(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조장</a:t>
              </a:r>
              <a:r>
                <a:rPr lang="en-US" altLang="ko-KR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sz="1524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2921000"/>
            <a:ext cx="16436340" cy="3216275"/>
            <a:chOff x="905510" y="2921000"/>
            <a:chExt cx="16436340" cy="3216275"/>
          </a:xfrm>
        </p:grpSpPr>
        <p:sp>
          <p:nvSpPr>
            <p:cNvPr id="4" name="Freeform 4"/>
            <p:cNvSpPr/>
            <p:nvPr/>
          </p:nvSpPr>
          <p:spPr>
            <a:xfrm>
              <a:off x="905510" y="2921000"/>
              <a:ext cx="16436340" cy="3216275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Freeform 4"/>
          <p:cNvSpPr>
            <a:spLocks/>
          </p:cNvSpPr>
          <p:nvPr/>
        </p:nvSpPr>
        <p:spPr>
          <a:xfrm>
            <a:off x="905510" y="6477635"/>
            <a:ext cx="16436975" cy="3524250"/>
          </a:xfrm>
          <a:custGeom>
            <a:avLst/>
            <a:gdLst>
              <a:gd name="TX0" fmla="*/ 0 w 5996028"/>
              <a:gd name="TY0" fmla="*/ 0 h 2465036"/>
              <a:gd name="TX1" fmla="*/ 5996027 w 5996028"/>
              <a:gd name="TY1" fmla="*/ 0 h 2465036"/>
              <a:gd name="TX2" fmla="*/ 5996027 w 5996028"/>
              <a:gd name="TY2" fmla="*/ 2465035 h 2465036"/>
              <a:gd name="TX3" fmla="*/ 0 w 5996028"/>
              <a:gd name="TY3" fmla="*/ 2465035 h 246503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555" t="-3298" r="37194" b="26210"/>
          <a:stretch/>
        </p:blipFill>
        <p:spPr>
          <a:xfrm>
            <a:off x="6724650" y="4016375"/>
            <a:ext cx="4685665" cy="68326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2732385" y="3497580"/>
            <a:ext cx="3866515" cy="1819275"/>
            <a:chOff x="12732385" y="3497580"/>
            <a:chExt cx="3866515" cy="1819275"/>
          </a:xfrm>
        </p:grpSpPr>
        <p:grpSp>
          <p:nvGrpSpPr>
            <p:cNvPr id="19" name="그룹 18"/>
            <p:cNvGrpSpPr/>
            <p:nvPr/>
          </p:nvGrpSpPr>
          <p:grpSpPr>
            <a:xfrm>
              <a:off x="12732385" y="3497580"/>
              <a:ext cx="3866515" cy="1819275"/>
              <a:chOff x="12732385" y="3497580"/>
              <a:chExt cx="3866515" cy="1819275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/>
              <a:srcRect t="70932" b="9490"/>
              <a:stretch/>
            </p:blipFill>
            <p:spPr>
              <a:xfrm>
                <a:off x="12732385" y="4217670"/>
                <a:ext cx="3866515" cy="1099185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/>
              <a:srcRect b="90501"/>
              <a:stretch/>
            </p:blipFill>
            <p:spPr>
              <a:xfrm>
                <a:off x="12732385" y="3738245"/>
                <a:ext cx="3866515" cy="533400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2385" y="3497580"/>
                <a:ext cx="3866515" cy="241300"/>
              </a:xfrm>
              <a:prstGeom prst="rect">
                <a:avLst/>
              </a:prstGeom>
            </p:spPr>
          </p:pic>
        </p:grpSp>
        <p:sp>
          <p:nvSpPr>
            <p:cNvPr id="22" name="직사각형 21"/>
            <p:cNvSpPr/>
            <p:nvPr/>
          </p:nvSpPr>
          <p:spPr>
            <a:xfrm>
              <a:off x="15821025" y="3748405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815310" y="5015230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815310" y="4223385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7613650"/>
            <a:ext cx="5589905" cy="1111250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195070" y="2898775"/>
            <a:ext cx="4464685" cy="469265"/>
            <a:chOff x="1195070" y="2898775"/>
            <a:chExt cx="4464685" cy="469265"/>
          </a:xfrm>
        </p:grpSpPr>
        <p:sp>
          <p:nvSpPr>
            <p:cNvPr id="33" name="TextBox 12"/>
            <p:cNvSpPr txBox="1"/>
            <p:nvPr/>
          </p:nvSpPr>
          <p:spPr>
            <a:xfrm>
              <a:off x="1578610" y="2898775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err="1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결측치</a:t>
              </a:r>
              <a:r>
                <a:rPr lang="ko-KR" altLang="en-US" sz="2999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전처리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34" name="Group 13"/>
            <p:cNvGrpSpPr/>
            <p:nvPr/>
          </p:nvGrpSpPr>
          <p:grpSpPr>
            <a:xfrm flipV="1">
              <a:off x="1195070" y="3030220"/>
              <a:ext cx="259080" cy="259080"/>
              <a:chOff x="1195070" y="3030220"/>
              <a:chExt cx="259080" cy="259080"/>
            </a:xfrm>
          </p:grpSpPr>
          <p:sp>
            <p:nvSpPr>
              <p:cNvPr id="35" name="Freeform 14"/>
              <p:cNvSpPr/>
              <p:nvPr/>
            </p:nvSpPr>
            <p:spPr>
              <a:xfrm>
                <a:off x="1195070" y="3030220"/>
                <a:ext cx="259080" cy="2590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</p:sp>
        </p:grpSp>
      </p:grpSp>
      <p:grpSp>
        <p:nvGrpSpPr>
          <p:cNvPr id="37" name="그룹 36"/>
          <p:cNvGrpSpPr/>
          <p:nvPr/>
        </p:nvGrpSpPr>
        <p:grpSpPr>
          <a:xfrm>
            <a:off x="1184275" y="6445885"/>
            <a:ext cx="4464685" cy="469265"/>
            <a:chOff x="1184275" y="6445885"/>
            <a:chExt cx="4464685" cy="469265"/>
          </a:xfrm>
        </p:grpSpPr>
        <p:sp>
          <p:nvSpPr>
            <p:cNvPr id="38" name="TextBox 12"/>
            <p:cNvSpPr txBox="1"/>
            <p:nvPr/>
          </p:nvSpPr>
          <p:spPr>
            <a:xfrm>
              <a:off x="1567815" y="6445885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err="1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데이터형</a:t>
              </a: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변경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39" name="Group 13"/>
            <p:cNvGrpSpPr/>
            <p:nvPr/>
          </p:nvGrpSpPr>
          <p:grpSpPr>
            <a:xfrm flipV="1">
              <a:off x="1184275" y="6577330"/>
              <a:ext cx="259080" cy="259080"/>
              <a:chOff x="1184275" y="6577330"/>
              <a:chExt cx="259080" cy="259080"/>
            </a:xfrm>
          </p:grpSpPr>
          <p:sp>
            <p:nvSpPr>
              <p:cNvPr id="40" name="Freeform 14"/>
              <p:cNvSpPr/>
              <p:nvPr/>
            </p:nvSpPr>
            <p:spPr>
              <a:xfrm>
                <a:off x="1184275" y="6577330"/>
                <a:ext cx="259080" cy="2590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</p:sp>
        </p:grpSp>
      </p:grpSp>
      <p:sp>
        <p:nvSpPr>
          <p:cNvPr id="41" name="TextBox 20"/>
          <p:cNvSpPr txBox="1"/>
          <p:nvPr/>
        </p:nvSpPr>
        <p:spPr>
          <a:xfrm>
            <a:off x="1460500" y="5459095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원시 데이터 </a:t>
            </a: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6979285" y="5442585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보간법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활용 </a:t>
            </a: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대체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5867400" y="3629025"/>
            <a:ext cx="730885" cy="1555750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11430000" y="3629025"/>
            <a:ext cx="730885" cy="1555750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20"/>
          <p:cNvSpPr txBox="1"/>
          <p:nvPr/>
        </p:nvSpPr>
        <p:spPr>
          <a:xfrm>
            <a:off x="12649200" y="5442585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대체 결과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20"/>
          <p:cNvSpPr txBox="1"/>
          <p:nvPr/>
        </p:nvSpPr>
        <p:spPr>
          <a:xfrm>
            <a:off x="1486535" y="9507855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원시 데이터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7115810" y="9439275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Split 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활용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갈매기형 수장 51"/>
          <p:cNvSpPr/>
          <p:nvPr/>
        </p:nvSpPr>
        <p:spPr>
          <a:xfrm>
            <a:off x="5886450" y="7416165"/>
            <a:ext cx="730885" cy="1555750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갈매기형 수장 52"/>
          <p:cNvSpPr/>
          <p:nvPr/>
        </p:nvSpPr>
        <p:spPr>
          <a:xfrm>
            <a:off x="12496165" y="7416165"/>
            <a:ext cx="730885" cy="1555750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567815" y="3508375"/>
            <a:ext cx="3867785" cy="1823085"/>
            <a:chOff x="1567815" y="3508375"/>
            <a:chExt cx="3867785" cy="1823085"/>
          </a:xfrm>
        </p:grpSpPr>
        <p:grpSp>
          <p:nvGrpSpPr>
            <p:cNvPr id="12" name="그룹 11"/>
            <p:cNvGrpSpPr/>
            <p:nvPr/>
          </p:nvGrpSpPr>
          <p:grpSpPr>
            <a:xfrm>
              <a:off x="1567815" y="3508375"/>
              <a:ext cx="3867785" cy="1823085"/>
              <a:chOff x="1567815" y="3508375"/>
              <a:chExt cx="3867785" cy="1823085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1567815" y="3745865"/>
                <a:ext cx="3867785" cy="1586230"/>
                <a:chOff x="1567815" y="3745865"/>
                <a:chExt cx="3867785" cy="1586230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88605"/>
                <a:stretch/>
              </p:blipFill>
              <p:spPr>
                <a:xfrm>
                  <a:off x="1567815" y="3745865"/>
                  <a:ext cx="3867785" cy="562610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78977"/>
                <a:stretch/>
              </p:blipFill>
              <p:spPr>
                <a:xfrm>
                  <a:off x="1567815" y="4293870"/>
                  <a:ext cx="3867785" cy="1037590"/>
                </a:xfrm>
                <a:prstGeom prst="rect">
                  <a:avLst/>
                </a:prstGeom>
              </p:spPr>
            </p:pic>
          </p:grp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7815" y="3508375"/>
                <a:ext cx="3866515" cy="241300"/>
              </a:xfrm>
              <a:prstGeom prst="rect">
                <a:avLst/>
              </a:prstGeom>
            </p:spPr>
          </p:pic>
        </p:grpSp>
        <p:sp>
          <p:nvSpPr>
            <p:cNvPr id="54" name="직사각형 53"/>
            <p:cNvSpPr/>
            <p:nvPr/>
          </p:nvSpPr>
          <p:spPr>
            <a:xfrm>
              <a:off x="4636770" y="3764915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641215" y="4279900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34230" y="5041265"/>
              <a:ext cx="777875" cy="288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578610" y="7031990"/>
            <a:ext cx="3896360" cy="2340610"/>
            <a:chOff x="1578610" y="7031990"/>
            <a:chExt cx="3896360" cy="234061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/>
            <a:srcRect b="25125"/>
            <a:stretch/>
          </p:blipFill>
          <p:spPr>
            <a:xfrm>
              <a:off x="1578610" y="7031990"/>
              <a:ext cx="3896360" cy="2325370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1880870" y="7036435"/>
              <a:ext cx="1139190" cy="23361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431520" y="7036435"/>
            <a:ext cx="3467735" cy="2336165"/>
            <a:chOff x="13431520" y="7036435"/>
            <a:chExt cx="3467735" cy="2336165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/>
            <a:srcRect b="25557"/>
            <a:stretch/>
          </p:blipFill>
          <p:spPr>
            <a:xfrm>
              <a:off x="13431520" y="7040880"/>
              <a:ext cx="3467735" cy="2326005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13681075" y="7036435"/>
              <a:ext cx="770255" cy="23361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3" name="TextBox 20"/>
          <p:cNvSpPr txBox="1"/>
          <p:nvPr/>
        </p:nvSpPr>
        <p:spPr>
          <a:xfrm>
            <a:off x="13106400" y="9490710"/>
            <a:ext cx="4080510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4" name="그룹 18"/>
          <p:cNvGrpSpPr>
            <a:grpSpLocks/>
          </p:cNvGrpSpPr>
          <p:nvPr/>
        </p:nvGrpSpPr>
        <p:grpSpPr>
          <a:xfrm>
            <a:off x="905510" y="335915"/>
            <a:ext cx="16436975" cy="1907540"/>
            <a:chOff x="905510" y="335915"/>
            <a:chExt cx="16436975" cy="1907540"/>
          </a:xfrm>
        </p:grpSpPr>
        <p:sp>
          <p:nvSpPr>
            <p:cNvPr id="65" name="도형 17"/>
            <p:cNvSpPr>
              <a:spLocks/>
            </p:cNvSpPr>
            <p:nvPr/>
          </p:nvSpPr>
          <p:spPr>
            <a:xfrm>
              <a:off x="905510" y="33591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66" name="텍스트 상자 19"/>
          <p:cNvSpPr txBox="1">
            <a:spLocks/>
          </p:cNvSpPr>
          <p:nvPr/>
        </p:nvSpPr>
        <p:spPr>
          <a:xfrm>
            <a:off x="1271270" y="593725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3-2 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421080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-12526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66" name="Group 5"/>
          <p:cNvGrpSpPr>
            <a:grpSpLocks/>
          </p:cNvGrpSpPr>
          <p:nvPr/>
        </p:nvGrpSpPr>
        <p:grpSpPr>
          <a:xfrm>
            <a:off x="905510" y="335915"/>
            <a:ext cx="16436975" cy="1922780"/>
            <a:chOff x="905510" y="335915"/>
            <a:chExt cx="16436975" cy="1922780"/>
          </a:xfrm>
        </p:grpSpPr>
        <p:sp>
          <p:nvSpPr>
            <p:cNvPr id="67" name="Rect 0"/>
            <p:cNvSpPr>
              <a:spLocks/>
            </p:cNvSpPr>
            <p:nvPr/>
          </p:nvSpPr>
          <p:spPr>
            <a:xfrm>
              <a:off x="905510" y="335915"/>
              <a:ext cx="16437610" cy="1923415"/>
            </a:xfrm>
            <a:custGeom>
              <a:avLst/>
              <a:gdLst>
                <a:gd name="TX0" fmla="*/ 0 w 5996029"/>
                <a:gd name="TY0" fmla="*/ 0 h 695695"/>
                <a:gd name="TX1" fmla="*/ 5996027 w 5996029"/>
                <a:gd name="TY1" fmla="*/ 0 h 695695"/>
                <a:gd name="TX2" fmla="*/ 5996027 w 5996029"/>
                <a:gd name="TY2" fmla="*/ 695693 h 695695"/>
                <a:gd name="TX3" fmla="*/ 0 w 5996029"/>
                <a:gd name="TY3" fmla="*/ 695693 h 69569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9" h="695695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sp>
        <p:nvSpPr>
          <p:cNvPr id="68" name="Rect 0"/>
          <p:cNvSpPr txBox="1">
            <a:spLocks/>
          </p:cNvSpPr>
          <p:nvPr/>
        </p:nvSpPr>
        <p:spPr>
          <a:xfrm>
            <a:off x="1271270" y="293370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데이터 분석</a:t>
            </a: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3899535" y="1637665"/>
            <a:ext cx="4081780" cy="5334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lnSpc>
                <a:spcPts val="4199"/>
              </a:lnSpc>
              <a:buFontTx/>
              <a:buNone/>
            </a:pP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변수 선택</a:t>
            </a:r>
          </a:p>
        </p:txBody>
      </p:sp>
      <p:sp>
        <p:nvSpPr>
          <p:cNvPr id="71" name="도형 110"/>
          <p:cNvSpPr>
            <a:spLocks/>
          </p:cNvSpPr>
          <p:nvPr/>
        </p:nvSpPr>
        <p:spPr>
          <a:xfrm>
            <a:off x="901874" y="2939702"/>
            <a:ext cx="7998112" cy="7087235"/>
          </a:xfrm>
          <a:custGeom>
            <a:avLst/>
            <a:gdLst>
              <a:gd name="TX0" fmla="*/ 0 w 5996028"/>
              <a:gd name="TY0" fmla="*/ 0 h 2465036"/>
              <a:gd name="TX1" fmla="*/ 5996027 w 5996028"/>
              <a:gd name="TY1" fmla="*/ 0 h 2465036"/>
              <a:gd name="TX2" fmla="*/ 5996027 w 5996028"/>
              <a:gd name="TY2" fmla="*/ 2465035 h 2465036"/>
              <a:gd name="TX3" fmla="*/ 0 w 5996028"/>
              <a:gd name="TY3" fmla="*/ 2465035 h 246503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83" name="텍스트 상자 121"/>
          <p:cNvSpPr txBox="1">
            <a:spLocks/>
          </p:cNvSpPr>
          <p:nvPr/>
        </p:nvSpPr>
        <p:spPr>
          <a:xfrm>
            <a:off x="2842086" y="3098452"/>
            <a:ext cx="4081145" cy="5334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4199"/>
              </a:lnSpc>
              <a:buFontTx/>
              <a:buNone/>
            </a:pP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생산량과 관련된 변수</a:t>
            </a:r>
          </a:p>
        </p:txBody>
      </p:sp>
      <p:sp>
        <p:nvSpPr>
          <p:cNvPr id="90" name="도형 154"/>
          <p:cNvSpPr>
            <a:spLocks/>
          </p:cNvSpPr>
          <p:nvPr/>
        </p:nvSpPr>
        <p:spPr>
          <a:xfrm>
            <a:off x="9255013" y="2934161"/>
            <a:ext cx="8005854" cy="7066280"/>
          </a:xfrm>
          <a:custGeom>
            <a:avLst/>
            <a:gdLst>
              <a:gd name="TX0" fmla="*/ 0 w 5996028"/>
              <a:gd name="TY0" fmla="*/ 0 h 2465036"/>
              <a:gd name="TX1" fmla="*/ 5996027 w 5996028"/>
              <a:gd name="TY1" fmla="*/ 0 h 2465036"/>
              <a:gd name="TX2" fmla="*/ 5996027 w 5996028"/>
              <a:gd name="TY2" fmla="*/ 2465035 h 2465036"/>
              <a:gd name="TX3" fmla="*/ 0 w 5996028"/>
              <a:gd name="TY3" fmla="*/ 2465035 h 246503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91" name="텍스트 상자 155"/>
          <p:cNvSpPr txBox="1">
            <a:spLocks/>
          </p:cNvSpPr>
          <p:nvPr/>
        </p:nvSpPr>
        <p:spPr>
          <a:xfrm>
            <a:off x="11245737" y="3077036"/>
            <a:ext cx="4081145" cy="5334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4199"/>
              </a:lnSpc>
              <a:buFontTx/>
              <a:buNone/>
            </a:pP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가격과 관련된 변수</a:t>
            </a:r>
          </a:p>
        </p:txBody>
      </p:sp>
      <p:grpSp>
        <p:nvGrpSpPr>
          <p:cNvPr id="92" name="그룹 160"/>
          <p:cNvGrpSpPr>
            <a:grpSpLocks/>
          </p:cNvGrpSpPr>
          <p:nvPr/>
        </p:nvGrpSpPr>
        <p:grpSpPr>
          <a:xfrm>
            <a:off x="4797886" y="4106197"/>
            <a:ext cx="3864610" cy="1397635"/>
            <a:chOff x="4852035" y="4081145"/>
            <a:chExt cx="3864610" cy="1397635"/>
          </a:xfrm>
        </p:grpSpPr>
        <p:pic>
          <p:nvPicPr>
            <p:cNvPr id="93" name="그림 15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035" y="4081145"/>
              <a:ext cx="3864610" cy="1397635"/>
            </a:xfrm>
            <a:prstGeom prst="rect">
              <a:avLst/>
            </a:prstGeom>
            <a:noFill/>
            <a:ln w="38100" cap="flat" cmpd="sng">
              <a:solidFill>
                <a:schemeClr val="bg1">
                  <a:lumMod val="95000"/>
                  <a:lumOff val="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94" name="도형 158"/>
            <p:cNvSpPr>
              <a:spLocks/>
            </p:cNvSpPr>
            <p:nvPr/>
          </p:nvSpPr>
          <p:spPr>
            <a:xfrm>
              <a:off x="7926070" y="4402455"/>
              <a:ext cx="378460" cy="205740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HY견고딕" charset="0"/>
                <a:ea typeface="HY견고딕" charset="0"/>
              </a:endParaRPr>
            </a:p>
          </p:txBody>
        </p:sp>
        <p:sp>
          <p:nvSpPr>
            <p:cNvPr id="95" name="도형 159"/>
            <p:cNvSpPr>
              <a:spLocks/>
            </p:cNvSpPr>
            <p:nvPr/>
          </p:nvSpPr>
          <p:spPr>
            <a:xfrm>
              <a:off x="6406515" y="4671695"/>
              <a:ext cx="1964690" cy="205740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96" name="그룹 165"/>
          <p:cNvGrpSpPr>
            <a:grpSpLocks/>
          </p:cNvGrpSpPr>
          <p:nvPr/>
        </p:nvGrpSpPr>
        <p:grpSpPr>
          <a:xfrm>
            <a:off x="13265672" y="6107891"/>
            <a:ext cx="3881755" cy="3744595"/>
            <a:chOff x="13303250" y="6095365"/>
            <a:chExt cx="3881755" cy="3744595"/>
          </a:xfrm>
        </p:grpSpPr>
        <p:pic>
          <p:nvPicPr>
            <p:cNvPr id="97" name="그림 16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3250" y="6095365"/>
              <a:ext cx="3881755" cy="3744595"/>
            </a:xfrm>
            <a:prstGeom prst="rect">
              <a:avLst/>
            </a:prstGeom>
            <a:noFill/>
            <a:ln w="38100" cap="flat" cmpd="sng">
              <a:solidFill>
                <a:schemeClr val="bg1">
                  <a:lumMod val="95000"/>
                  <a:lumOff val="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98" name="도형 164"/>
            <p:cNvSpPr>
              <a:spLocks/>
            </p:cNvSpPr>
            <p:nvPr/>
          </p:nvSpPr>
          <p:spPr>
            <a:xfrm>
              <a:off x="13342620" y="6129655"/>
              <a:ext cx="3810000" cy="495300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01" name="그룹 184"/>
          <p:cNvGrpSpPr>
            <a:grpSpLocks/>
          </p:cNvGrpSpPr>
          <p:nvPr/>
        </p:nvGrpSpPr>
        <p:grpSpPr>
          <a:xfrm>
            <a:off x="4805506" y="6104542"/>
            <a:ext cx="3855720" cy="3750310"/>
            <a:chOff x="4859655" y="6079490"/>
            <a:chExt cx="3855720" cy="3750310"/>
          </a:xfrm>
        </p:grpSpPr>
        <p:pic>
          <p:nvPicPr>
            <p:cNvPr id="99" name="그림 17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55" y="6079490"/>
              <a:ext cx="3855720" cy="3750310"/>
            </a:xfrm>
            <a:prstGeom prst="rect">
              <a:avLst/>
            </a:prstGeom>
            <a:noFill/>
            <a:ln w="38100" cap="flat" cmpd="sng">
              <a:solidFill>
                <a:schemeClr val="bg1">
                  <a:lumMod val="95000"/>
                  <a:lumOff val="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100" name="도형 180"/>
            <p:cNvSpPr>
              <a:spLocks/>
            </p:cNvSpPr>
            <p:nvPr/>
          </p:nvSpPr>
          <p:spPr>
            <a:xfrm>
              <a:off x="4892675" y="6516370"/>
              <a:ext cx="2066925" cy="312420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102" name="텍스트 상자 187"/>
          <p:cNvSpPr txBox="1">
            <a:spLocks/>
          </p:cNvSpPr>
          <p:nvPr/>
        </p:nvSpPr>
        <p:spPr>
          <a:xfrm>
            <a:off x="1044401" y="4099212"/>
            <a:ext cx="3601085" cy="13544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적정 수온, 수층, 염분 존재</a:t>
            </a:r>
          </a:p>
          <a:p>
            <a:pPr marL="0" indent="0" algn="ctr">
              <a:buFontTx/>
              <a:buNone/>
            </a:pP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30m의 수온 및 염분 </a:t>
            </a: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변수 채택</a:t>
            </a:r>
          </a:p>
        </p:txBody>
      </p:sp>
      <p:sp>
        <p:nvSpPr>
          <p:cNvPr id="103" name="텍스트 상자 188"/>
          <p:cNvSpPr txBox="1">
            <a:spLocks/>
          </p:cNvSpPr>
          <p:nvPr/>
        </p:nvSpPr>
        <p:spPr>
          <a:xfrm>
            <a:off x="1044401" y="7120542"/>
            <a:ext cx="3601085" cy="169291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물속 산소의 농도에 따른 어군 형성</a:t>
            </a:r>
          </a:p>
          <a:p>
            <a:pPr marL="0" indent="0" algn="ctr">
              <a:buFontTx/>
              <a:buNone/>
            </a:pP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30m의 용존산소 </a:t>
            </a: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변수 채택 </a:t>
            </a:r>
          </a:p>
        </p:txBody>
      </p:sp>
      <p:cxnSp>
        <p:nvCxnSpPr>
          <p:cNvPr id="104" name="도형 189"/>
          <p:cNvCxnSpPr/>
          <p:nvPr/>
        </p:nvCxnSpPr>
        <p:spPr>
          <a:xfrm>
            <a:off x="850726" y="5819601"/>
            <a:ext cx="8077200" cy="635"/>
          </a:xfrm>
          <a:prstGeom prst="line">
            <a:avLst/>
          </a:prstGeom>
          <a:ln w="38100" cap="flat" cmpd="sng">
            <a:solidFill>
              <a:schemeClr val="bg1">
                <a:lumMod val="9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도형 193"/>
          <p:cNvCxnSpPr/>
          <p:nvPr/>
        </p:nvCxnSpPr>
        <p:spPr>
          <a:xfrm>
            <a:off x="9213737" y="5820236"/>
            <a:ext cx="8084820" cy="635"/>
          </a:xfrm>
          <a:prstGeom prst="line">
            <a:avLst/>
          </a:prstGeom>
          <a:ln w="38100" cap="flat" cmpd="sng">
            <a:solidFill>
              <a:schemeClr val="bg1">
                <a:lumMod val="95000"/>
                <a:lumOff val="0"/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텍스트 상자 194"/>
          <p:cNvSpPr txBox="1">
            <a:spLocks/>
          </p:cNvSpPr>
          <p:nvPr/>
        </p:nvSpPr>
        <p:spPr>
          <a:xfrm>
            <a:off x="9454402" y="7314391"/>
            <a:ext cx="3601085" cy="13544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수입 / 수출량의 따른</a:t>
            </a: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가격 차이</a:t>
            </a:r>
          </a:p>
          <a:p>
            <a:pPr marL="0" indent="0" algn="ctr">
              <a:buFontTx/>
              <a:buNone/>
            </a:pP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수입량, 수출량 채택</a:t>
            </a:r>
          </a:p>
        </p:txBody>
      </p:sp>
      <p:grpSp>
        <p:nvGrpSpPr>
          <p:cNvPr id="110" name="그룹 199"/>
          <p:cNvGrpSpPr>
            <a:grpSpLocks/>
          </p:cNvGrpSpPr>
          <p:nvPr/>
        </p:nvGrpSpPr>
        <p:grpSpPr>
          <a:xfrm>
            <a:off x="13260592" y="4076526"/>
            <a:ext cx="3910965" cy="1397635"/>
            <a:chOff x="13298170" y="4064000"/>
            <a:chExt cx="3910965" cy="1397635"/>
          </a:xfrm>
        </p:grpSpPr>
        <p:pic>
          <p:nvPicPr>
            <p:cNvPr id="107" name="그림 19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288"/>
            <a:stretch>
              <a:fillRect/>
            </a:stretch>
          </p:blipFill>
          <p:spPr>
            <a:xfrm>
              <a:off x="13298170" y="4064000"/>
              <a:ext cx="3910965" cy="1397635"/>
            </a:xfrm>
            <a:prstGeom prst="rect">
              <a:avLst/>
            </a:prstGeom>
            <a:noFill/>
            <a:ln w="38100" cap="flat" cmpd="sng">
              <a:solidFill>
                <a:schemeClr val="bg1">
                  <a:lumMod val="95000"/>
                  <a:lumOff val="0"/>
                  <a:alpha val="100000"/>
                </a:schemeClr>
              </a:solidFill>
              <a:prstDash val="solid"/>
              <a:round/>
            </a:ln>
          </p:spPr>
        </p:pic>
        <p:sp>
          <p:nvSpPr>
            <p:cNvPr id="108" name="도형 197"/>
            <p:cNvSpPr>
              <a:spLocks/>
            </p:cNvSpPr>
            <p:nvPr/>
          </p:nvSpPr>
          <p:spPr>
            <a:xfrm>
              <a:off x="13306425" y="4064000"/>
              <a:ext cx="3235960" cy="295275"/>
            </a:xfrm>
            <a:prstGeom prst="rect">
              <a:avLst/>
            </a:pr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109" name="텍스트 상자 198"/>
          <p:cNvSpPr txBox="1">
            <a:spLocks/>
          </p:cNvSpPr>
          <p:nvPr/>
        </p:nvSpPr>
        <p:spPr>
          <a:xfrm>
            <a:off x="9454402" y="4075891"/>
            <a:ext cx="3601085" cy="13544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생산량에 따른 가격차이 발생</a:t>
            </a:r>
          </a:p>
          <a:p>
            <a:pPr marL="0" indent="0" algn="ctr">
              <a:buFontTx/>
              <a:buNone/>
            </a:pPr>
            <a:endParaRPr lang="ko-KR" altLang="en-US" sz="2200">
              <a:latin typeface="HY견고딕" charset="0"/>
              <a:ea typeface="HY견고딕" charset="0"/>
            </a:endParaRPr>
          </a:p>
          <a:p>
            <a:pPr marL="0" indent="0" algn="ctr">
              <a:buFontTx/>
              <a:buNone/>
            </a:pPr>
            <a:r>
              <a:rPr lang="ko-KR" altLang="en-US" sz="2200">
                <a:latin typeface="HY견고딕" charset="0"/>
                <a:ea typeface="HY견고딕" charset="0"/>
              </a:rPr>
              <a:t>고등어 생산량 변수 채택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Freeform 4"/>
          <p:cNvSpPr>
            <a:spLocks/>
          </p:cNvSpPr>
          <p:nvPr/>
        </p:nvSpPr>
        <p:spPr>
          <a:xfrm>
            <a:off x="9627870" y="8402320"/>
            <a:ext cx="7636510" cy="1603375"/>
          </a:xfrm>
          <a:custGeom>
            <a:avLst/>
            <a:gdLst>
              <a:gd name="TX0" fmla="*/ 0 w 2935116"/>
              <a:gd name="TY0" fmla="*/ 0 h 1050554"/>
              <a:gd name="TX1" fmla="*/ 2935115 w 2935116"/>
              <a:gd name="TY1" fmla="*/ 0 h 1050554"/>
              <a:gd name="TX2" fmla="*/ 2935115 w 2935116"/>
              <a:gd name="TY2" fmla="*/ 1050553 h 1050554"/>
              <a:gd name="TX3" fmla="*/ 0 w 2935116"/>
              <a:gd name="TY3" fmla="*/ 1050553 h 105055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935116" h="1050554">
                <a:moveTo>
                  <a:pt x="0" y="0"/>
                </a:moveTo>
                <a:lnTo>
                  <a:pt x="2935115" y="0"/>
                </a:lnTo>
                <a:lnTo>
                  <a:pt x="2935115" y="1050553"/>
                </a:lnTo>
                <a:lnTo>
                  <a:pt x="0" y="105055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Freeform 6"/>
          <p:cNvSpPr>
            <a:spLocks/>
          </p:cNvSpPr>
          <p:nvPr/>
        </p:nvSpPr>
        <p:spPr>
          <a:xfrm>
            <a:off x="9584690" y="2940050"/>
            <a:ext cx="7668260" cy="5133340"/>
          </a:xfrm>
          <a:custGeom>
            <a:avLst/>
            <a:gdLst>
              <a:gd name="TX0" fmla="*/ 0 w 2935116"/>
              <a:gd name="TY0" fmla="*/ 0 h 1638193"/>
              <a:gd name="TX1" fmla="*/ 2935115 w 2935116"/>
              <a:gd name="TY1" fmla="*/ 0 h 1638193"/>
              <a:gd name="TX2" fmla="*/ 2935115 w 2935116"/>
              <a:gd name="TY2" fmla="*/ 1638192 h 1638193"/>
              <a:gd name="TX3" fmla="*/ 0 w 2935116"/>
              <a:gd name="TY3" fmla="*/ 1638192 h 16381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935116" h="1638193">
                <a:moveTo>
                  <a:pt x="0" y="0"/>
                </a:moveTo>
                <a:lnTo>
                  <a:pt x="2935115" y="0"/>
                </a:lnTo>
                <a:lnTo>
                  <a:pt x="2935115" y="1638192"/>
                </a:lnTo>
                <a:lnTo>
                  <a:pt x="0" y="1638192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Freeform 10"/>
          <p:cNvSpPr>
            <a:spLocks/>
          </p:cNvSpPr>
          <p:nvPr/>
        </p:nvSpPr>
        <p:spPr>
          <a:xfrm>
            <a:off x="905510" y="2940685"/>
            <a:ext cx="8334375" cy="7061200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23" name="TextBox 7"/>
          <p:cNvSpPr txBox="1">
            <a:spLocks/>
          </p:cNvSpPr>
          <p:nvPr/>
        </p:nvSpPr>
        <p:spPr>
          <a:xfrm>
            <a:off x="9836150" y="8263255"/>
            <a:ext cx="3150235" cy="7448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714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결과</a:t>
            </a:r>
          </a:p>
        </p:txBody>
      </p:sp>
      <p:sp>
        <p:nvSpPr>
          <p:cNvPr id="27" name="TextBox 13"/>
          <p:cNvSpPr txBox="1">
            <a:spLocks/>
          </p:cNvSpPr>
          <p:nvPr/>
        </p:nvSpPr>
        <p:spPr>
          <a:xfrm>
            <a:off x="9829800" y="9131935"/>
            <a:ext cx="7512685" cy="7080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300">
                <a:latin typeface="HY견고딕" charset="0"/>
                <a:ea typeface="HY견고딕" charset="0"/>
              </a:rPr>
              <a:t>수온은 양의 상관관계 용존산소는 생산량과 음의 상관관계가 존재하며</a:t>
            </a:r>
            <a:r>
              <a:rPr lang="en-US" altLang="ko-KR" sz="2300">
                <a:latin typeface="HY견고딕" charset="0"/>
                <a:ea typeface="HY견고딕" charset="0"/>
              </a:rPr>
              <a:t>,</a:t>
            </a:r>
            <a:r>
              <a:rPr lang="ko-KR" altLang="ko-KR" sz="2300">
                <a:latin typeface="HY견고딕" charset="0"/>
                <a:ea typeface="HY견고딕" charset="0"/>
              </a:rPr>
              <a:t> </a:t>
            </a:r>
            <a:r>
              <a:rPr lang="ko-KR" altLang="en-US" sz="2300">
                <a:latin typeface="HY견고딕" charset="0"/>
                <a:ea typeface="HY견고딕" charset="0"/>
              </a:rPr>
              <a:t>염분은 관련성이 약한수준</a:t>
            </a:r>
          </a:p>
        </p:txBody>
      </p:sp>
      <p:pic>
        <p:nvPicPr>
          <p:cNvPr id="28" name="그림 4" descr="C:/Users/leejaehyeon/AppData/Roaming/PolarisOffice/ETemp/9880_18856912/image5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3765" y="2949575"/>
            <a:ext cx="7449185" cy="5013325"/>
          </a:xfrm>
          <a:prstGeom prst="rect">
            <a:avLst/>
          </a:prstGeom>
          <a:noFill/>
        </p:spPr>
      </p:pic>
      <p:sp>
        <p:nvSpPr>
          <p:cNvPr id="26" name="TextBox 13"/>
          <p:cNvSpPr txBox="1">
            <a:spLocks/>
          </p:cNvSpPr>
          <p:nvPr/>
        </p:nvSpPr>
        <p:spPr>
          <a:xfrm>
            <a:off x="10792460" y="3159125"/>
            <a:ext cx="5923915" cy="8616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</a:t>
            </a: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상관계수</a:t>
            </a:r>
          </a:p>
        </p:txBody>
      </p:sp>
      <p:pic>
        <p:nvPicPr>
          <p:cNvPr id="29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" y="3856355"/>
            <a:ext cx="7877810" cy="6038850"/>
          </a:xfrm>
          <a:prstGeom prst="rect">
            <a:avLst/>
          </a:prstGeom>
          <a:noFill/>
        </p:spPr>
      </p:pic>
      <p:sp>
        <p:nvSpPr>
          <p:cNvPr id="30" name="텍스트 상자 6"/>
          <p:cNvSpPr txBox="1">
            <a:spLocks/>
          </p:cNvSpPr>
          <p:nvPr/>
        </p:nvSpPr>
        <p:spPr>
          <a:xfrm>
            <a:off x="1861185" y="316738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용존산소과 생산량의 관계</a:t>
            </a:r>
          </a:p>
        </p:txBody>
      </p:sp>
      <p:sp>
        <p:nvSpPr>
          <p:cNvPr id="31" name="도형 37"/>
          <p:cNvSpPr>
            <a:spLocks/>
          </p:cNvSpPr>
          <p:nvPr/>
        </p:nvSpPr>
        <p:spPr>
          <a:xfrm>
            <a:off x="10528935" y="6748780"/>
            <a:ext cx="3718560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69" name="도형 25"/>
          <p:cNvSpPr>
            <a:spLocks/>
          </p:cNvSpPr>
          <p:nvPr/>
        </p:nvSpPr>
        <p:spPr>
          <a:xfrm>
            <a:off x="905510" y="367665"/>
            <a:ext cx="16358870" cy="190754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0" name="텍스트 상자 27"/>
          <p:cNvSpPr txBox="1">
            <a:spLocks/>
          </p:cNvSpPr>
          <p:nvPr/>
        </p:nvSpPr>
        <p:spPr>
          <a:xfrm>
            <a:off x="1271270" y="325120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데이터 분석</a:t>
            </a:r>
          </a:p>
        </p:txBody>
      </p:sp>
      <p:sp>
        <p:nvSpPr>
          <p:cNvPr id="71" name="텍스트 상자 28"/>
          <p:cNvSpPr txBox="1">
            <a:spLocks/>
          </p:cNvSpPr>
          <p:nvPr/>
        </p:nvSpPr>
        <p:spPr>
          <a:xfrm>
            <a:off x="3899535" y="1669415"/>
            <a:ext cx="6530975" cy="5334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lnSpc>
                <a:spcPts val="4199"/>
              </a:lnSpc>
              <a:buFontTx/>
              <a:buNone/>
            </a:pP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생산량에 대한 상관분석</a:t>
            </a:r>
          </a:p>
        </p:txBody>
      </p:sp>
    </p:spTree>
    <p:extLst>
      <p:ext uri="{BB962C8B-B14F-4D97-AF65-F5344CB8AC3E}">
        <p14:creationId xmlns:p14="http://schemas.microsoft.com/office/powerpoint/2010/main" val="2185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9270" cy="10288270"/>
          </a:xfrm>
          <a:custGeom>
            <a:avLst/>
            <a:gdLst>
              <a:gd name="TX0" fmla="*/ 0 w 18288002"/>
              <a:gd name="TY0" fmla="*/ 0 h 10287002"/>
              <a:gd name="TX1" fmla="*/ 18288000 w 18288002"/>
              <a:gd name="TY1" fmla="*/ 0 h 10287002"/>
              <a:gd name="TX2" fmla="*/ 18288000 w 18288002"/>
              <a:gd name="TY2" fmla="*/ 10287000 h 10287002"/>
              <a:gd name="TX3" fmla="*/ 0 w 18288002"/>
              <a:gd name="TY3" fmla="*/ 10287000 h 10287002"/>
              <a:gd name="TX4" fmla="*/ 0 w 18288002"/>
              <a:gd name="TY4" fmla="*/ 0 h 10287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627870" y="8402320"/>
            <a:ext cx="7636510" cy="1603375"/>
          </a:xfrm>
          <a:custGeom>
            <a:avLst/>
            <a:gdLst>
              <a:gd name="TX0" fmla="*/ 0 w 2935116"/>
              <a:gd name="TY0" fmla="*/ 0 h 1050554"/>
              <a:gd name="TX1" fmla="*/ 2935115 w 2935116"/>
              <a:gd name="TY1" fmla="*/ 0 h 1050554"/>
              <a:gd name="TX2" fmla="*/ 2935115 w 2935116"/>
              <a:gd name="TY2" fmla="*/ 1050553 h 1050554"/>
              <a:gd name="TX3" fmla="*/ 0 w 2935116"/>
              <a:gd name="TY3" fmla="*/ 1050553 h 105055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935116" h="1050554">
                <a:moveTo>
                  <a:pt x="0" y="0"/>
                </a:moveTo>
                <a:lnTo>
                  <a:pt x="2935115" y="0"/>
                </a:lnTo>
                <a:lnTo>
                  <a:pt x="2935115" y="1050553"/>
                </a:lnTo>
                <a:lnTo>
                  <a:pt x="0" y="105055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584690" y="2940050"/>
            <a:ext cx="7668260" cy="5133340"/>
          </a:xfrm>
          <a:custGeom>
            <a:avLst/>
            <a:gdLst>
              <a:gd name="TX0" fmla="*/ 0 w 2935116"/>
              <a:gd name="TY0" fmla="*/ 0 h 1638193"/>
              <a:gd name="TX1" fmla="*/ 2935115 w 2935116"/>
              <a:gd name="TY1" fmla="*/ 0 h 1638193"/>
              <a:gd name="TX2" fmla="*/ 2935115 w 2935116"/>
              <a:gd name="TY2" fmla="*/ 1638192 h 1638193"/>
              <a:gd name="TX3" fmla="*/ 0 w 2935116"/>
              <a:gd name="TY3" fmla="*/ 1638192 h 163819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935116" h="1638193">
                <a:moveTo>
                  <a:pt x="0" y="0"/>
                </a:moveTo>
                <a:lnTo>
                  <a:pt x="2935115" y="0"/>
                </a:lnTo>
                <a:lnTo>
                  <a:pt x="2935115" y="1638192"/>
                </a:lnTo>
                <a:lnTo>
                  <a:pt x="0" y="1638192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905510" y="2940685"/>
            <a:ext cx="8334375" cy="7061200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80" name="그룹 57"/>
          <p:cNvGrpSpPr>
            <a:grpSpLocks/>
          </p:cNvGrpSpPr>
          <p:nvPr/>
        </p:nvGrpSpPr>
        <p:grpSpPr>
          <a:xfrm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69" name="Rect 0"/>
            <p:cNvSpPr>
              <a:spLocks/>
            </p:cNvSpPr>
            <p:nvPr/>
          </p:nvSpPr>
          <p:spPr>
            <a:xfrm>
              <a:off x="905510" y="367665"/>
              <a:ext cx="16358870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70" name="Rect 0"/>
            <p:cNvSpPr txBox="1">
              <a:spLocks/>
            </p:cNvSpPr>
            <p:nvPr/>
          </p:nvSpPr>
          <p:spPr>
            <a:xfrm>
              <a:off x="1271270" y="325120"/>
              <a:ext cx="12833350" cy="137223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3-3 데이터 분석</a:t>
              </a:r>
            </a:p>
          </p:txBody>
        </p:sp>
        <p:sp>
          <p:nvSpPr>
            <p:cNvPr id="71" name="Rect 0"/>
            <p:cNvSpPr txBox="1">
              <a:spLocks/>
            </p:cNvSpPr>
            <p:nvPr/>
          </p:nvSpPr>
          <p:spPr>
            <a:xfrm>
              <a:off x="3899535" y="1669415"/>
              <a:ext cx="6530975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소비자 가격에 대한 상관분석</a:t>
              </a:r>
            </a:p>
          </p:txBody>
        </p:sp>
      </p:grpSp>
      <p:sp>
        <p:nvSpPr>
          <p:cNvPr id="72" name="텍스트 상자 49"/>
          <p:cNvSpPr txBox="1">
            <a:spLocks/>
          </p:cNvSpPr>
          <p:nvPr/>
        </p:nvSpPr>
        <p:spPr>
          <a:xfrm>
            <a:off x="9836150" y="8323580"/>
            <a:ext cx="3150870" cy="74549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714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결과</a:t>
            </a:r>
          </a:p>
        </p:txBody>
      </p:sp>
      <p:sp>
        <p:nvSpPr>
          <p:cNvPr id="73" name="텍스트 상자 50"/>
          <p:cNvSpPr txBox="1">
            <a:spLocks/>
          </p:cNvSpPr>
          <p:nvPr/>
        </p:nvSpPr>
        <p:spPr>
          <a:xfrm>
            <a:off x="9829800" y="9218295"/>
            <a:ext cx="7513320" cy="70866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300">
                <a:latin typeface="HY견고딕" charset="0"/>
                <a:ea typeface="HY견고딕" charset="0"/>
              </a:rPr>
              <a:t>수입은 양의 상관관계, 생산량은 음의 상관관계가 존재하며, 수출은 관련성이 적다.</a:t>
            </a:r>
          </a:p>
        </p:txBody>
      </p:sp>
      <p:pic>
        <p:nvPicPr>
          <p:cNvPr id="74" name="그림 51" descr="C:/Users/leejaehyeon/AppData/Roaming/PolarisOffice/ETemp/9880_18856912/image5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6145" y="3141345"/>
            <a:ext cx="7444105" cy="4724400"/>
          </a:xfrm>
          <a:prstGeom prst="rect">
            <a:avLst/>
          </a:prstGeom>
          <a:noFill/>
        </p:spPr>
      </p:pic>
      <p:pic>
        <p:nvPicPr>
          <p:cNvPr id="76" name="그림 53" descr="C:/Users/leejaehyeon/AppData/Roaming/PolarisOffice/ETemp/9880_18856912/image5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3766185"/>
            <a:ext cx="8191500" cy="6069330"/>
          </a:xfrm>
          <a:prstGeom prst="rect">
            <a:avLst/>
          </a:prstGeom>
          <a:noFill/>
        </p:spPr>
      </p:pic>
      <p:sp>
        <p:nvSpPr>
          <p:cNvPr id="77" name="텍스트 상자 54"/>
          <p:cNvSpPr txBox="1">
            <a:spLocks/>
          </p:cNvSpPr>
          <p:nvPr/>
        </p:nvSpPr>
        <p:spPr>
          <a:xfrm>
            <a:off x="-4076065" y="-71120"/>
            <a:ext cx="6466205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10576560" y="6717030"/>
            <a:ext cx="3719195" cy="49149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78" name="텍스트 상자 55"/>
          <p:cNvSpPr txBox="1">
            <a:spLocks/>
          </p:cNvSpPr>
          <p:nvPr/>
        </p:nvSpPr>
        <p:spPr>
          <a:xfrm>
            <a:off x="1861185" y="3167380"/>
            <a:ext cx="6466205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/ 수입 / 수출과 가격의 관계</a:t>
            </a:r>
          </a:p>
        </p:txBody>
      </p:sp>
      <p:sp>
        <p:nvSpPr>
          <p:cNvPr id="79" name="텍스트 상자 56"/>
          <p:cNvSpPr txBox="1">
            <a:spLocks/>
          </p:cNvSpPr>
          <p:nvPr/>
        </p:nvSpPr>
        <p:spPr>
          <a:xfrm>
            <a:off x="10792460" y="3159125"/>
            <a:ext cx="5923915" cy="12922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수입량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수출량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</a:t>
            </a: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가격 상관계수</a:t>
            </a:r>
          </a:p>
          <a:p>
            <a:pPr marL="0" indent="0" algn="ctr">
              <a:buFontTx/>
              <a:buNone/>
            </a:pP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9" name="Group 5"/>
          <p:cNvGrpSpPr>
            <a:grpSpLocks/>
          </p:cNvGrpSpPr>
          <p:nvPr/>
        </p:nvGrpSpPr>
        <p:grpSpPr>
          <a:xfrm>
            <a:off x="904240" y="3236595"/>
            <a:ext cx="7715885" cy="6713220"/>
            <a:chOff x="904240" y="3236595"/>
            <a:chExt cx="7715885" cy="671322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904240" y="3236595"/>
              <a:ext cx="7715885" cy="6713220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19" name="Rect 0"/>
          <p:cNvSpPr>
            <a:spLocks/>
          </p:cNvSpPr>
          <p:nvPr/>
        </p:nvSpPr>
        <p:spPr>
          <a:xfrm>
            <a:off x="401320" y="806767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8176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분석</a:t>
            </a:r>
          </a:p>
        </p:txBody>
      </p:sp>
      <p:grpSp>
        <p:nvGrpSpPr>
          <p:cNvPr id="31" name="Group 5"/>
          <p:cNvGrpSpPr>
            <a:grpSpLocks/>
          </p:cNvGrpSpPr>
          <p:nvPr/>
        </p:nvGrpSpPr>
        <p:grpSpPr>
          <a:xfrm>
            <a:off x="8976995" y="3259455"/>
            <a:ext cx="8362315" cy="6657975"/>
            <a:chOff x="8976995" y="3259455"/>
            <a:chExt cx="8362315" cy="6657975"/>
          </a:xfrm>
        </p:grpSpPr>
        <p:sp>
          <p:nvSpPr>
            <p:cNvPr id="32" name="Rect 0"/>
            <p:cNvSpPr>
              <a:spLocks/>
            </p:cNvSpPr>
            <p:nvPr/>
          </p:nvSpPr>
          <p:spPr>
            <a:xfrm>
              <a:off x="8976995" y="3259455"/>
              <a:ext cx="8362315" cy="6657975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pic>
        <p:nvPicPr>
          <p:cNvPr id="34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15" y="3678555"/>
            <a:ext cx="7573010" cy="6037580"/>
          </a:xfrm>
          <a:prstGeom prst="rect">
            <a:avLst/>
          </a:prstGeom>
          <a:noFill/>
        </p:spPr>
      </p:pic>
      <p:pic>
        <p:nvPicPr>
          <p:cNvPr id="35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65" y="3977005"/>
            <a:ext cx="7121525" cy="5801360"/>
          </a:xfrm>
          <a:prstGeom prst="rect">
            <a:avLst/>
          </a:prstGeom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>
            <a:off x="1529080" y="3460750"/>
            <a:ext cx="6465570" cy="8001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추가변수 상관계수</a:t>
            </a:r>
          </a:p>
          <a:p>
            <a:pPr marL="0" indent="0" algn="ctr">
              <a:buFontTx/>
              <a:buNone/>
            </a:pP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(수심 50m)</a:t>
            </a: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9914255" y="3468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대체재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(갈치, 참조기)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상관계수</a:t>
            </a:r>
          </a:p>
        </p:txBody>
      </p:sp>
      <p:sp>
        <p:nvSpPr>
          <p:cNvPr id="36" name="도형 40"/>
          <p:cNvSpPr>
            <a:spLocks/>
          </p:cNvSpPr>
          <p:nvPr/>
        </p:nvSpPr>
        <p:spPr>
          <a:xfrm>
            <a:off x="11100435" y="8599805"/>
            <a:ext cx="1568450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37" name="도형 41"/>
          <p:cNvSpPr>
            <a:spLocks/>
          </p:cNvSpPr>
          <p:nvPr/>
        </p:nvSpPr>
        <p:spPr>
          <a:xfrm>
            <a:off x="4749800" y="7950200"/>
            <a:ext cx="1877695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9270" cy="10288270"/>
          </a:xfrm>
          <a:custGeom>
            <a:avLst/>
            <a:gdLst>
              <a:gd name="TX0" fmla="*/ 0 w 18288002"/>
              <a:gd name="TY0" fmla="*/ 0 h 10287002"/>
              <a:gd name="TX1" fmla="*/ 18288000 w 18288002"/>
              <a:gd name="TY1" fmla="*/ 0 h 10287002"/>
              <a:gd name="TX2" fmla="*/ 18288000 w 18288002"/>
              <a:gd name="TY2" fmla="*/ 10287000 h 10287002"/>
              <a:gd name="TX3" fmla="*/ 0 w 18288002"/>
              <a:gd name="TY3" fmla="*/ 10287000 h 10287002"/>
              <a:gd name="TX4" fmla="*/ 0 w 18288002"/>
              <a:gd name="TY4" fmla="*/ 0 h 10287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grpSp>
        <p:nvGrpSpPr>
          <p:cNvPr id="72" name="Group 5"/>
          <p:cNvGrpSpPr>
            <a:grpSpLocks/>
          </p:cNvGrpSpPr>
          <p:nvPr/>
        </p:nvGrpSpPr>
        <p:grpSpPr>
          <a:xfrm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73" name="Rect 0"/>
            <p:cNvSpPr>
              <a:spLocks/>
            </p:cNvSpPr>
            <p:nvPr/>
          </p:nvSpPr>
          <p:spPr>
            <a:xfrm>
              <a:off x="905510" y="367665"/>
              <a:ext cx="16358870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74" name="Rect 0"/>
            <p:cNvSpPr txBox="1">
              <a:spLocks/>
            </p:cNvSpPr>
            <p:nvPr/>
          </p:nvSpPr>
          <p:spPr>
            <a:xfrm>
              <a:off x="1271270" y="325120"/>
              <a:ext cx="12833350" cy="137223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3-3 데이터 분석</a:t>
              </a:r>
            </a:p>
          </p:txBody>
        </p:sp>
        <p:sp>
          <p:nvSpPr>
            <p:cNvPr id="75" name="Rect 0"/>
            <p:cNvSpPr txBox="1">
              <a:spLocks/>
            </p:cNvSpPr>
            <p:nvPr/>
          </p:nvSpPr>
          <p:spPr>
            <a:xfrm>
              <a:off x="3899535" y="1669415"/>
              <a:ext cx="6530975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LSTM모델 활용 생산량 예측 결과</a:t>
              </a:r>
            </a:p>
          </p:txBody>
        </p:sp>
      </p:grpSp>
      <p:sp>
        <p:nvSpPr>
          <p:cNvPr id="10" name="Rect 0"/>
          <p:cNvSpPr>
            <a:spLocks/>
          </p:cNvSpPr>
          <p:nvPr/>
        </p:nvSpPr>
        <p:spPr>
          <a:xfrm>
            <a:off x="898525" y="2952750"/>
            <a:ext cx="7372985" cy="5443220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1556385" y="3093085"/>
            <a:ext cx="6466205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변수 추가 전 모델 예측결과</a:t>
            </a: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911860" y="8752840"/>
            <a:ext cx="16369665" cy="1249045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pic>
        <p:nvPicPr>
          <p:cNvPr id="3" name="Picture " descr="C:/Users/leejaehyeon/AppData/Roaming/PolarisOffice/ETemp/9880_18856912/image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75" y="3587750"/>
            <a:ext cx="7065010" cy="4191635"/>
          </a:xfrm>
          <a:prstGeom prst="rect">
            <a:avLst/>
          </a:prstGeom>
          <a:noFill/>
        </p:spPr>
      </p:pic>
      <p:cxnSp>
        <p:nvCxnSpPr>
          <p:cNvPr id="18" name="Rect 0"/>
          <p:cNvCxnSpPr/>
          <p:nvPr/>
        </p:nvCxnSpPr>
        <p:spPr>
          <a:xfrm>
            <a:off x="15540355" y="1677035"/>
            <a:ext cx="831215" cy="635"/>
          </a:xfrm>
          <a:prstGeom prst="line">
            <a:avLst/>
          </a:prstGeom>
          <a:ln w="25400" cap="flat" cmpd="sng">
            <a:solidFill>
              <a:srgbClr val="65A1C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t 0"/>
          <p:cNvCxnSpPr/>
          <p:nvPr/>
        </p:nvCxnSpPr>
        <p:spPr>
          <a:xfrm>
            <a:off x="15540355" y="2095500"/>
            <a:ext cx="831215" cy="635"/>
          </a:xfrm>
          <a:prstGeom prst="line">
            <a:avLst/>
          </a:prstGeom>
          <a:ln w="25400" cap="flat" cmpd="sng">
            <a:solidFill>
              <a:srgbClr val="FF9C4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 0"/>
          <p:cNvSpPr txBox="1">
            <a:spLocks/>
          </p:cNvSpPr>
          <p:nvPr/>
        </p:nvSpPr>
        <p:spPr>
          <a:xfrm>
            <a:off x="16370935" y="1492250"/>
            <a:ext cx="99123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예측값</a:t>
            </a: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6370935" y="1885950"/>
            <a:ext cx="99123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실제값</a:t>
            </a:r>
          </a:p>
        </p:txBody>
      </p:sp>
      <p:sp>
        <p:nvSpPr>
          <p:cNvPr id="76" name="Rect 0"/>
          <p:cNvSpPr>
            <a:spLocks/>
          </p:cNvSpPr>
          <p:nvPr/>
        </p:nvSpPr>
        <p:spPr>
          <a:xfrm>
            <a:off x="9906635" y="2952750"/>
            <a:ext cx="7372985" cy="5443220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7" name="Rect 0"/>
          <p:cNvSpPr txBox="1">
            <a:spLocks/>
          </p:cNvSpPr>
          <p:nvPr/>
        </p:nvSpPr>
        <p:spPr>
          <a:xfrm>
            <a:off x="10564495" y="3093085"/>
            <a:ext cx="6466205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변수 추가 후 모델 예측결과</a:t>
            </a:r>
          </a:p>
        </p:txBody>
      </p:sp>
      <p:sp>
        <p:nvSpPr>
          <p:cNvPr id="79" name="Rect 0"/>
          <p:cNvSpPr>
            <a:spLocks/>
          </p:cNvSpPr>
          <p:nvPr/>
        </p:nvSpPr>
        <p:spPr>
          <a:xfrm>
            <a:off x="8545830" y="5469890"/>
            <a:ext cx="1089025" cy="708025"/>
          </a:xfrm>
          <a:prstGeom prst="notchedRightArrow">
            <a:avLst>
              <a:gd name="adj1" fmla="val 38426"/>
              <a:gd name="adj2" fmla="val 44249"/>
            </a:avLst>
          </a:prstGeom>
          <a:solidFill>
            <a:schemeClr val="bg1"/>
          </a:solidFill>
          <a:ln w="6350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0" name="Picture " descr="C:/Users/leejaehyeon/AppData/Roaming/PolarisOffice/ETemp/9880_18856912/image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25850"/>
            <a:ext cx="7154545" cy="4191000"/>
          </a:xfrm>
          <a:prstGeom prst="rect">
            <a:avLst/>
          </a:prstGeom>
          <a:noFill/>
        </p:spPr>
      </p:pic>
      <p:sp>
        <p:nvSpPr>
          <p:cNvPr id="81" name="Rect 0"/>
          <p:cNvSpPr txBox="1">
            <a:spLocks/>
          </p:cNvSpPr>
          <p:nvPr/>
        </p:nvSpPr>
        <p:spPr>
          <a:xfrm>
            <a:off x="1346835" y="8895080"/>
            <a:ext cx="15760065" cy="991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22년 생산량 데이터로 검증결과 정확도가 떨어져 변수 추가 판단</a:t>
            </a:r>
          </a:p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수심 50m의 수온, 염분, 용존산소 추가 후 정확도 상승</a:t>
            </a:r>
          </a:p>
        </p:txBody>
      </p:sp>
      <p:pic>
        <p:nvPicPr>
          <p:cNvPr id="83" name="그림 76" descr="C:/Users/leejaehyeon/AppData/Roaming/PolarisOffice/ETemp/9880_18856912/fImage1215831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20" y="7816850"/>
            <a:ext cx="4485640" cy="454660"/>
          </a:xfrm>
          <a:prstGeom prst="rect">
            <a:avLst/>
          </a:prstGeom>
          <a:noFill/>
        </p:spPr>
      </p:pic>
      <p:pic>
        <p:nvPicPr>
          <p:cNvPr id="84" name="그림 77" descr="C:/Users/leejaehyeon/AppData/Roaming/PolarisOffice/ETemp/9880_18856912/fImage1223832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225" y="7805420"/>
            <a:ext cx="4485640" cy="4483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9270" cy="10288270"/>
          </a:xfrm>
          <a:custGeom>
            <a:avLst/>
            <a:gdLst>
              <a:gd name="TX0" fmla="*/ 0 w 18288002"/>
              <a:gd name="TY0" fmla="*/ 0 h 10287002"/>
              <a:gd name="TX1" fmla="*/ 18288000 w 18288002"/>
              <a:gd name="TY1" fmla="*/ 0 h 10287002"/>
              <a:gd name="TX2" fmla="*/ 18288000 w 18288002"/>
              <a:gd name="TY2" fmla="*/ 10287000 h 10287002"/>
              <a:gd name="TX3" fmla="*/ 0 w 18288002"/>
              <a:gd name="TY3" fmla="*/ 10287000 h 10287002"/>
              <a:gd name="TX4" fmla="*/ 0 w 18288002"/>
              <a:gd name="TY4" fmla="*/ 0 h 10287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grpSp>
        <p:nvGrpSpPr>
          <p:cNvPr id="72" name="Group 5"/>
          <p:cNvGrpSpPr>
            <a:grpSpLocks/>
          </p:cNvGrpSpPr>
          <p:nvPr/>
        </p:nvGrpSpPr>
        <p:grpSpPr>
          <a:xfrm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73" name="Rect 0"/>
            <p:cNvSpPr>
              <a:spLocks/>
            </p:cNvSpPr>
            <p:nvPr/>
          </p:nvSpPr>
          <p:spPr>
            <a:xfrm>
              <a:off x="905510" y="367665"/>
              <a:ext cx="16358870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74" name="Rect 0"/>
            <p:cNvSpPr txBox="1">
              <a:spLocks/>
            </p:cNvSpPr>
            <p:nvPr/>
          </p:nvSpPr>
          <p:spPr>
            <a:xfrm>
              <a:off x="1271270" y="325120"/>
              <a:ext cx="12833350" cy="137223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3-3 데이터 분석</a:t>
              </a:r>
            </a:p>
          </p:txBody>
        </p:sp>
        <p:sp>
          <p:nvSpPr>
            <p:cNvPr id="75" name="Rect 0"/>
            <p:cNvSpPr txBox="1">
              <a:spLocks/>
            </p:cNvSpPr>
            <p:nvPr/>
          </p:nvSpPr>
          <p:spPr>
            <a:xfrm>
              <a:off x="3899535" y="1669415"/>
              <a:ext cx="6530975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LSTM모델 활용 가격 예측 결과</a:t>
              </a:r>
            </a:p>
          </p:txBody>
        </p:sp>
      </p:grpSp>
      <p:sp>
        <p:nvSpPr>
          <p:cNvPr id="10" name="Rect 0"/>
          <p:cNvSpPr>
            <a:spLocks/>
          </p:cNvSpPr>
          <p:nvPr/>
        </p:nvSpPr>
        <p:spPr>
          <a:xfrm>
            <a:off x="898525" y="2952750"/>
            <a:ext cx="7372985" cy="5443220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1556385" y="3093085"/>
            <a:ext cx="6466205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변수 추가 전 모델 예측결과</a:t>
            </a: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911860" y="8752840"/>
            <a:ext cx="16369665" cy="1249045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6" name="Rect 0"/>
          <p:cNvSpPr>
            <a:spLocks/>
          </p:cNvSpPr>
          <p:nvPr/>
        </p:nvSpPr>
        <p:spPr>
          <a:xfrm>
            <a:off x="9906635" y="2952750"/>
            <a:ext cx="7372985" cy="5443220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77" name="Rect 0"/>
          <p:cNvSpPr txBox="1">
            <a:spLocks/>
          </p:cNvSpPr>
          <p:nvPr/>
        </p:nvSpPr>
        <p:spPr>
          <a:xfrm>
            <a:off x="10564495" y="3093085"/>
            <a:ext cx="6466205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변수 추가 후 모델 예측결과</a:t>
            </a:r>
          </a:p>
        </p:txBody>
      </p:sp>
      <p:sp>
        <p:nvSpPr>
          <p:cNvPr id="79" name="Rect 0"/>
          <p:cNvSpPr>
            <a:spLocks/>
          </p:cNvSpPr>
          <p:nvPr/>
        </p:nvSpPr>
        <p:spPr>
          <a:xfrm>
            <a:off x="8545830" y="5469890"/>
            <a:ext cx="1089025" cy="708025"/>
          </a:xfrm>
          <a:prstGeom prst="notchedRightArrow">
            <a:avLst>
              <a:gd name="adj1" fmla="val 38426"/>
              <a:gd name="adj2" fmla="val 44249"/>
            </a:avLst>
          </a:prstGeom>
          <a:solidFill>
            <a:schemeClr val="bg1"/>
          </a:solidFill>
          <a:ln w="63500" cap="flat" cmpd="sng">
            <a:solidFill>
              <a:schemeClr val="tx2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1" name="Rect 0"/>
          <p:cNvSpPr txBox="1">
            <a:spLocks/>
          </p:cNvSpPr>
          <p:nvPr/>
        </p:nvSpPr>
        <p:spPr>
          <a:xfrm>
            <a:off x="1346835" y="8895080"/>
            <a:ext cx="15760065" cy="991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22년 소비자 가격 데이터로 검증결과 정확도가 떨어져 변수 추가 판단</a:t>
            </a:r>
          </a:p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다른 국민생선인 갈치와 참조기 생산량 추가 후 정확도 상승</a:t>
            </a:r>
          </a:p>
        </p:txBody>
      </p:sp>
      <p:pic>
        <p:nvPicPr>
          <p:cNvPr id="85" name="그림 79" descr="C:/Users/leejaehyeon/AppData/Roaming/PolarisOffice/ETemp/9880_18856912/image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3619500"/>
            <a:ext cx="7153910" cy="4204335"/>
          </a:xfrm>
          <a:prstGeom prst="rect">
            <a:avLst/>
          </a:prstGeom>
          <a:noFill/>
        </p:spPr>
      </p:pic>
      <p:pic>
        <p:nvPicPr>
          <p:cNvPr id="86" name="그림 80" descr="C:/Users/leejaehyeon/AppData/Roaming/PolarisOffice/ETemp/9880_18856912/image65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15" y="3620770"/>
            <a:ext cx="7153910" cy="4205605"/>
          </a:xfrm>
          <a:prstGeom prst="rect">
            <a:avLst/>
          </a:prstGeom>
          <a:noFill/>
        </p:spPr>
      </p:pic>
      <p:pic>
        <p:nvPicPr>
          <p:cNvPr id="87" name="그림 83" descr="C:/Users/leejaehyeon/AppData/Roaming/PolarisOffice/ETemp/9880_18856912/fImage1208858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620" y="7820025"/>
            <a:ext cx="4485640" cy="379095"/>
          </a:xfrm>
          <a:prstGeom prst="rect">
            <a:avLst/>
          </a:prstGeom>
          <a:noFill/>
        </p:spPr>
      </p:pic>
      <p:pic>
        <p:nvPicPr>
          <p:cNvPr id="88" name="그림 84" descr="C:/Users/leejaehyeon/AppData/Roaming/PolarisOffice/ETemp/9880_18856912/fImage113085957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7848600"/>
            <a:ext cx="4485640" cy="333375"/>
          </a:xfrm>
          <a:prstGeom prst="rect">
            <a:avLst/>
          </a:prstGeom>
          <a:noFill/>
        </p:spPr>
      </p:pic>
      <p:cxnSp>
        <p:nvCxnSpPr>
          <p:cNvPr id="89" name="도형 85"/>
          <p:cNvCxnSpPr/>
          <p:nvPr/>
        </p:nvCxnSpPr>
        <p:spPr>
          <a:xfrm>
            <a:off x="15540355" y="1677035"/>
            <a:ext cx="831215" cy="635"/>
          </a:xfrm>
          <a:prstGeom prst="line">
            <a:avLst/>
          </a:prstGeom>
          <a:ln w="25400" cap="flat" cmpd="sng">
            <a:solidFill>
              <a:srgbClr val="65A1C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도형 86"/>
          <p:cNvCxnSpPr/>
          <p:nvPr/>
        </p:nvCxnSpPr>
        <p:spPr>
          <a:xfrm>
            <a:off x="15540355" y="2095500"/>
            <a:ext cx="831215" cy="635"/>
          </a:xfrm>
          <a:prstGeom prst="line">
            <a:avLst/>
          </a:prstGeom>
          <a:ln w="25400" cap="flat" cmpd="sng">
            <a:solidFill>
              <a:srgbClr val="FF9C4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텍스트 상자 87"/>
          <p:cNvSpPr txBox="1">
            <a:spLocks/>
          </p:cNvSpPr>
          <p:nvPr/>
        </p:nvSpPr>
        <p:spPr>
          <a:xfrm>
            <a:off x="16370935" y="1492250"/>
            <a:ext cx="99123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예측값</a:t>
            </a:r>
          </a:p>
        </p:txBody>
      </p:sp>
      <p:sp>
        <p:nvSpPr>
          <p:cNvPr id="92" name="텍스트 상자 88"/>
          <p:cNvSpPr txBox="1">
            <a:spLocks/>
          </p:cNvSpPr>
          <p:nvPr/>
        </p:nvSpPr>
        <p:spPr>
          <a:xfrm>
            <a:off x="16370935" y="1885950"/>
            <a:ext cx="99123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실제값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4" name="Freeform 4"/>
          <p:cNvSpPr>
            <a:spLocks/>
          </p:cNvSpPr>
          <p:nvPr/>
        </p:nvSpPr>
        <p:spPr>
          <a:xfrm>
            <a:off x="1214755" y="3270250"/>
            <a:ext cx="15795625" cy="3509010"/>
          </a:xfrm>
          <a:custGeom>
            <a:avLst/>
            <a:gdLst>
              <a:gd name="TX0" fmla="*/ 0 w 5762067"/>
              <a:gd name="TY0" fmla="*/ 0 h 1289586"/>
              <a:gd name="TX1" fmla="*/ 5762066 w 5762067"/>
              <a:gd name="TY1" fmla="*/ 0 h 1289586"/>
              <a:gd name="TX2" fmla="*/ 5762066 w 5762067"/>
              <a:gd name="TY2" fmla="*/ 1289585 h 1289586"/>
              <a:gd name="TX3" fmla="*/ 0 w 5762067"/>
              <a:gd name="TY3" fmla="*/ 1289585 h 12895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62067" h="1289586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>
            <a:off x="2211070" y="3630295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4. 24</a:t>
            </a:r>
            <a:r>
              <a:rPr lang="ko-KR" alt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년 가격 예측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13487400" y="5598160"/>
            <a:ext cx="4800600" cy="4678680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그룹 29"/>
          <p:cNvGrpSpPr>
            <a:grpSpLocks/>
          </p:cNvGrpSpPr>
          <p:nvPr/>
        </p:nvGrpSpPr>
        <p:grpSpPr>
          <a:xfrm>
            <a:off x="6172200" y="5008245"/>
            <a:ext cx="4592955" cy="533400"/>
            <a:chOff x="6172200" y="5008245"/>
            <a:chExt cx="4592955" cy="533400"/>
          </a:xfrm>
        </p:grpSpPr>
        <p:sp>
          <p:nvSpPr>
            <p:cNvPr id="14" name="텍스트 상자 27"/>
            <p:cNvSpPr txBox="1">
              <a:spLocks/>
            </p:cNvSpPr>
            <p:nvPr/>
          </p:nvSpPr>
          <p:spPr>
            <a:xfrm>
              <a:off x="6172200" y="5039360"/>
              <a:ext cx="512445" cy="46482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>
                <a:lnSpc>
                  <a:spcPts val="3600"/>
                </a:lnSpc>
                <a:spcBef>
                  <a:spcPct val="0"/>
                </a:spcBef>
                <a:buFontTx/>
                <a:buNone/>
              </a:pPr>
              <a:r>
                <a:rPr lang="en-US" sz="3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1.</a:t>
              </a:r>
              <a:endParaRPr lang="ko-KR" altLang="en-US" sz="3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5" name="텍스트 상자 28"/>
            <p:cNvSpPr txBox="1">
              <a:spLocks/>
            </p:cNvSpPr>
            <p:nvPr/>
          </p:nvSpPr>
          <p:spPr>
            <a:xfrm>
              <a:off x="6684010" y="5008245"/>
              <a:ext cx="4081145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ARIMA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6" name="그룹 32"/>
          <p:cNvGrpSpPr>
            <a:grpSpLocks/>
          </p:cNvGrpSpPr>
          <p:nvPr/>
        </p:nvGrpSpPr>
        <p:grpSpPr>
          <a:xfrm>
            <a:off x="6172200" y="5784850"/>
            <a:ext cx="4592955" cy="533400"/>
            <a:chOff x="6172200" y="5784850"/>
            <a:chExt cx="4592955" cy="533400"/>
          </a:xfrm>
        </p:grpSpPr>
        <p:sp>
          <p:nvSpPr>
            <p:cNvPr id="17" name="텍스트 상자 30"/>
            <p:cNvSpPr txBox="1">
              <a:spLocks/>
            </p:cNvSpPr>
            <p:nvPr/>
          </p:nvSpPr>
          <p:spPr>
            <a:xfrm>
              <a:off x="6172200" y="5815965"/>
              <a:ext cx="512445" cy="46482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>
                <a:lnSpc>
                  <a:spcPts val="3600"/>
                </a:lnSpc>
                <a:spcBef>
                  <a:spcPct val="0"/>
                </a:spcBef>
                <a:buFontTx/>
                <a:buNone/>
              </a:pPr>
              <a:r>
                <a:rPr lang="en-US" sz="3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2.</a:t>
              </a:r>
              <a:endParaRPr lang="ko-KR" altLang="en-US" sz="3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8" name="텍스트 상자 31"/>
            <p:cNvSpPr txBox="1">
              <a:spLocks/>
            </p:cNvSpPr>
            <p:nvPr/>
          </p:nvSpPr>
          <p:spPr>
            <a:xfrm>
              <a:off x="6684010" y="5784850"/>
              <a:ext cx="4081145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생산량 / 가격예측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44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9270" cy="10288270"/>
          </a:xfrm>
          <a:custGeom>
            <a:avLst/>
            <a:gdLst>
              <a:gd name="TX0" fmla="*/ 0 w 18288002"/>
              <a:gd name="TY0" fmla="*/ 0 h 10287002"/>
              <a:gd name="TX1" fmla="*/ 18288000 w 18288002"/>
              <a:gd name="TY1" fmla="*/ 0 h 10287002"/>
              <a:gd name="TX2" fmla="*/ 18288000 w 18288002"/>
              <a:gd name="TY2" fmla="*/ 10287000 h 10287002"/>
              <a:gd name="TX3" fmla="*/ 0 w 18288002"/>
              <a:gd name="TY3" fmla="*/ 10287000 h 10287002"/>
              <a:gd name="TX4" fmla="*/ 0 w 18288002"/>
              <a:gd name="TY4" fmla="*/ 0 h 10287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4" name="도형 225"/>
          <p:cNvSpPr>
            <a:spLocks/>
          </p:cNvSpPr>
          <p:nvPr/>
        </p:nvSpPr>
        <p:spPr>
          <a:xfrm>
            <a:off x="904875" y="6497955"/>
            <a:ext cx="5089525" cy="3503930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904875" y="2619375"/>
            <a:ext cx="5096510" cy="3509010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pic>
        <p:nvPicPr>
          <p:cNvPr id="40" name="그림 33" descr="C:/Users/leejaehyeon/AppData/Roaming/PolarisOffice/ETemp/9880_18856912/image6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430" y="3215640"/>
            <a:ext cx="4862830" cy="287147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41" name="그림 34" descr="C:/Users/leejaehyeon/AppData/Roaming/PolarisOffice/ETemp/9880_18856912/image6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60" y="7103745"/>
            <a:ext cx="4848225" cy="285178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46" name="텍스트 상자 49"/>
          <p:cNvSpPr txBox="1">
            <a:spLocks/>
          </p:cNvSpPr>
          <p:nvPr/>
        </p:nvSpPr>
        <p:spPr>
          <a:xfrm>
            <a:off x="880110" y="2729865"/>
            <a:ext cx="5168900" cy="4006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23년 ~ 24년 30m 수온 예측값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76" name="그룹 92"/>
          <p:cNvGrpSpPr>
            <a:grpSpLocks/>
          </p:cNvGrpSpPr>
          <p:nvPr/>
        </p:nvGrpSpPr>
        <p:grpSpPr>
          <a:xfrm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77" name="도형 89"/>
            <p:cNvSpPr>
              <a:spLocks/>
            </p:cNvSpPr>
            <p:nvPr/>
          </p:nvSpPr>
          <p:spPr>
            <a:xfrm>
              <a:off x="905510" y="367665"/>
              <a:ext cx="16358870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78" name="텍스트 상자 90"/>
            <p:cNvSpPr txBox="1">
              <a:spLocks/>
            </p:cNvSpPr>
            <p:nvPr/>
          </p:nvSpPr>
          <p:spPr>
            <a:xfrm>
              <a:off x="1271270" y="325120"/>
              <a:ext cx="12833350" cy="137223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4-1 ARIMA 활용 예측</a:t>
              </a:r>
            </a:p>
          </p:txBody>
        </p:sp>
        <p:sp>
          <p:nvSpPr>
            <p:cNvPr id="79" name="텍스트 상자 91"/>
            <p:cNvSpPr txBox="1">
              <a:spLocks/>
            </p:cNvSpPr>
            <p:nvPr/>
          </p:nvSpPr>
          <p:spPr>
            <a:xfrm>
              <a:off x="3899535" y="1669415"/>
              <a:ext cx="8515350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ARIMA를 활용한 수온, 염분, 용존산소 예측</a:t>
              </a:r>
            </a:p>
          </p:txBody>
        </p:sp>
      </p:grpSp>
      <p:cxnSp>
        <p:nvCxnSpPr>
          <p:cNvPr id="80" name="도형 93"/>
          <p:cNvCxnSpPr/>
          <p:nvPr/>
        </p:nvCxnSpPr>
        <p:spPr>
          <a:xfrm>
            <a:off x="15540355" y="1677035"/>
            <a:ext cx="831215" cy="635"/>
          </a:xfrm>
          <a:prstGeom prst="line">
            <a:avLst/>
          </a:prstGeom>
          <a:ln w="25400" cap="flat" cmpd="sng">
            <a:solidFill>
              <a:srgbClr val="65A1C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도형 94"/>
          <p:cNvCxnSpPr/>
          <p:nvPr/>
        </p:nvCxnSpPr>
        <p:spPr>
          <a:xfrm>
            <a:off x="15540355" y="2095500"/>
            <a:ext cx="831215" cy="635"/>
          </a:xfrm>
          <a:prstGeom prst="line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텍스트 상자 95"/>
          <p:cNvSpPr txBox="1">
            <a:spLocks/>
          </p:cNvSpPr>
          <p:nvPr/>
        </p:nvSpPr>
        <p:spPr>
          <a:xfrm>
            <a:off x="16370935" y="1492250"/>
            <a:ext cx="99123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실제값</a:t>
            </a:r>
          </a:p>
        </p:txBody>
      </p:sp>
      <p:sp>
        <p:nvSpPr>
          <p:cNvPr id="83" name="텍스트 상자 96"/>
          <p:cNvSpPr txBox="1">
            <a:spLocks/>
          </p:cNvSpPr>
          <p:nvPr/>
        </p:nvSpPr>
        <p:spPr>
          <a:xfrm>
            <a:off x="16370935" y="1885950"/>
            <a:ext cx="99123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예측값</a:t>
            </a:r>
          </a:p>
        </p:txBody>
      </p:sp>
      <p:sp>
        <p:nvSpPr>
          <p:cNvPr id="85" name="텍스트 상자 227"/>
          <p:cNvSpPr txBox="1">
            <a:spLocks/>
          </p:cNvSpPr>
          <p:nvPr/>
        </p:nvSpPr>
        <p:spPr>
          <a:xfrm>
            <a:off x="880110" y="6587490"/>
            <a:ext cx="5168900" cy="4006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23년 ~ 24년 50m 수온 예측값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86" name="도형 237"/>
          <p:cNvSpPr>
            <a:spLocks/>
          </p:cNvSpPr>
          <p:nvPr/>
        </p:nvSpPr>
        <p:spPr>
          <a:xfrm>
            <a:off x="6381750" y="6497955"/>
            <a:ext cx="5414010" cy="3503930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7" name="도형 238"/>
          <p:cNvSpPr>
            <a:spLocks/>
          </p:cNvSpPr>
          <p:nvPr/>
        </p:nvSpPr>
        <p:spPr>
          <a:xfrm>
            <a:off x="6381750" y="2619375"/>
            <a:ext cx="5420995" cy="3509010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8" name="텍스트 상자 239"/>
          <p:cNvSpPr txBox="1">
            <a:spLocks/>
          </p:cNvSpPr>
          <p:nvPr/>
        </p:nvSpPr>
        <p:spPr>
          <a:xfrm>
            <a:off x="6381750" y="2729865"/>
            <a:ext cx="5441950" cy="4006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23년 ~ 24년 30m 용존산소 예측값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89" name="텍스트 상자 240"/>
          <p:cNvSpPr txBox="1">
            <a:spLocks/>
          </p:cNvSpPr>
          <p:nvPr/>
        </p:nvSpPr>
        <p:spPr>
          <a:xfrm>
            <a:off x="6381750" y="6587490"/>
            <a:ext cx="5429885" cy="4006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23년 ~ 24년 50m 용존산소 예측값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0" name="도형 241"/>
          <p:cNvSpPr>
            <a:spLocks/>
          </p:cNvSpPr>
          <p:nvPr/>
        </p:nvSpPr>
        <p:spPr>
          <a:xfrm>
            <a:off x="12160250" y="6497955"/>
            <a:ext cx="5089525" cy="3503930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1" name="도형 242"/>
          <p:cNvSpPr>
            <a:spLocks/>
          </p:cNvSpPr>
          <p:nvPr/>
        </p:nvSpPr>
        <p:spPr>
          <a:xfrm>
            <a:off x="12160250" y="2619375"/>
            <a:ext cx="5096510" cy="3509010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2" name="텍스트 상자 243"/>
          <p:cNvSpPr txBox="1">
            <a:spLocks/>
          </p:cNvSpPr>
          <p:nvPr/>
        </p:nvSpPr>
        <p:spPr>
          <a:xfrm>
            <a:off x="12135485" y="2729865"/>
            <a:ext cx="5168900" cy="4006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23년 ~ 24년 30m 염분 예측값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3" name="텍스트 상자 244"/>
          <p:cNvSpPr txBox="1">
            <a:spLocks/>
          </p:cNvSpPr>
          <p:nvPr/>
        </p:nvSpPr>
        <p:spPr>
          <a:xfrm>
            <a:off x="12135485" y="6587490"/>
            <a:ext cx="5168900" cy="4006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23년 ~ 24년 50m 염분 예측값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43" name="그림 46" descr="C:/Users/leejaehyeon/AppData/Roaming/PolarisOffice/ETemp/9880_18856912/image7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4070" y="7098665"/>
            <a:ext cx="4971415" cy="285178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42" name="그림 35" descr="C:/Users/leejaehyeon/AppData/Roaming/PolarisOffice/ETemp/9880_18856912/image70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2325" y="3204210"/>
            <a:ext cx="4903470" cy="285178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44" name="그림 47" descr="C:/Users/leejaehyeon/AppData/Roaming/PolarisOffice/ETemp/9880_18856912/image72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23260"/>
            <a:ext cx="5215255" cy="285178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45" name="그림 48" descr="C:/Users/leejaehyeon/AppData/Roaming/PolarisOffice/ETemp/9880_18856912/image73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875" y="7085330"/>
            <a:ext cx="5250815" cy="2878455"/>
          </a:xfrm>
          <a:prstGeom prst="rect">
            <a:avLst/>
          </a:prstGeom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80" name="그룹 102"/>
          <p:cNvGrpSpPr>
            <a:grpSpLocks/>
          </p:cNvGrpSpPr>
          <p:nvPr/>
        </p:nvGrpSpPr>
        <p:grpSpPr>
          <a:xfrm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81" name="도형 99"/>
            <p:cNvSpPr>
              <a:spLocks/>
            </p:cNvSpPr>
            <p:nvPr/>
          </p:nvSpPr>
          <p:spPr>
            <a:xfrm>
              <a:off x="905510" y="367665"/>
              <a:ext cx="16358870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82" name="텍스트 상자 100"/>
            <p:cNvSpPr txBox="1">
              <a:spLocks/>
            </p:cNvSpPr>
            <p:nvPr/>
          </p:nvSpPr>
          <p:spPr>
            <a:xfrm>
              <a:off x="1271270" y="325120"/>
              <a:ext cx="12833350" cy="137223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4-1 ARIMA 활용 예측</a:t>
              </a:r>
            </a:p>
          </p:txBody>
        </p:sp>
        <p:sp>
          <p:nvSpPr>
            <p:cNvPr id="83" name="텍스트 상자 101"/>
            <p:cNvSpPr txBox="1">
              <a:spLocks/>
            </p:cNvSpPr>
            <p:nvPr/>
          </p:nvSpPr>
          <p:spPr>
            <a:xfrm>
              <a:off x="3899535" y="1669415"/>
              <a:ext cx="9817100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ARIMA를 활용한 참조기, 갈치, 수입, 수출량 예측</a:t>
              </a:r>
            </a:p>
          </p:txBody>
        </p:sp>
      </p:grpSp>
      <p:cxnSp>
        <p:nvCxnSpPr>
          <p:cNvPr id="84" name="도형 103"/>
          <p:cNvCxnSpPr/>
          <p:nvPr/>
        </p:nvCxnSpPr>
        <p:spPr>
          <a:xfrm>
            <a:off x="15540355" y="1677035"/>
            <a:ext cx="831215" cy="635"/>
          </a:xfrm>
          <a:prstGeom prst="line">
            <a:avLst/>
          </a:prstGeom>
          <a:ln w="25400" cap="flat" cmpd="sng">
            <a:solidFill>
              <a:srgbClr val="65A1C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도형 104"/>
          <p:cNvCxnSpPr/>
          <p:nvPr/>
        </p:nvCxnSpPr>
        <p:spPr>
          <a:xfrm>
            <a:off x="15540355" y="2095500"/>
            <a:ext cx="831215" cy="635"/>
          </a:xfrm>
          <a:prstGeom prst="line">
            <a:avLst/>
          </a:prstGeom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텍스트 상자 105"/>
          <p:cNvSpPr txBox="1">
            <a:spLocks/>
          </p:cNvSpPr>
          <p:nvPr/>
        </p:nvSpPr>
        <p:spPr>
          <a:xfrm>
            <a:off x="16370935" y="1492250"/>
            <a:ext cx="99123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실제값</a:t>
            </a:r>
          </a:p>
        </p:txBody>
      </p:sp>
      <p:sp>
        <p:nvSpPr>
          <p:cNvPr id="87" name="텍스트 상자 106"/>
          <p:cNvSpPr txBox="1">
            <a:spLocks/>
          </p:cNvSpPr>
          <p:nvPr/>
        </p:nvSpPr>
        <p:spPr>
          <a:xfrm>
            <a:off x="16370935" y="1885950"/>
            <a:ext cx="99123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>
                <a:latin typeface="HY견고딕" charset="0"/>
                <a:ea typeface="HY견고딕" charset="0"/>
              </a:rPr>
              <a:t>예측값</a:t>
            </a:r>
          </a:p>
        </p:txBody>
      </p:sp>
      <p:sp>
        <p:nvSpPr>
          <p:cNvPr id="88" name="도형 249"/>
          <p:cNvSpPr>
            <a:spLocks/>
          </p:cNvSpPr>
          <p:nvPr/>
        </p:nvSpPr>
        <p:spPr>
          <a:xfrm>
            <a:off x="904875" y="6497955"/>
            <a:ext cx="7996555" cy="3503930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89" name="도형 250"/>
          <p:cNvSpPr>
            <a:spLocks/>
          </p:cNvSpPr>
          <p:nvPr/>
        </p:nvSpPr>
        <p:spPr>
          <a:xfrm>
            <a:off x="904875" y="2628900"/>
            <a:ext cx="8007350" cy="3499485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2" name="텍스트 상자 253"/>
          <p:cNvSpPr txBox="1">
            <a:spLocks/>
          </p:cNvSpPr>
          <p:nvPr/>
        </p:nvSpPr>
        <p:spPr>
          <a:xfrm>
            <a:off x="2327910" y="2748915"/>
            <a:ext cx="5168900" cy="4006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24년 참조기 생산량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3" name="텍스트 상자 254"/>
          <p:cNvSpPr txBox="1">
            <a:spLocks/>
          </p:cNvSpPr>
          <p:nvPr/>
        </p:nvSpPr>
        <p:spPr>
          <a:xfrm>
            <a:off x="2318385" y="6587490"/>
            <a:ext cx="516890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24년 갈치 생산량</a:t>
            </a:r>
          </a:p>
        </p:txBody>
      </p:sp>
      <p:sp>
        <p:nvSpPr>
          <p:cNvPr id="94" name="도형 261"/>
          <p:cNvSpPr>
            <a:spLocks/>
          </p:cNvSpPr>
          <p:nvPr/>
        </p:nvSpPr>
        <p:spPr>
          <a:xfrm>
            <a:off x="9274810" y="6508750"/>
            <a:ext cx="7974965" cy="3493135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5" name="도형 262"/>
          <p:cNvSpPr>
            <a:spLocks/>
          </p:cNvSpPr>
          <p:nvPr/>
        </p:nvSpPr>
        <p:spPr>
          <a:xfrm>
            <a:off x="9271000" y="2635250"/>
            <a:ext cx="7985760" cy="3493135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6" name="텍스트 상자 263"/>
          <p:cNvSpPr txBox="1">
            <a:spLocks/>
          </p:cNvSpPr>
          <p:nvPr/>
        </p:nvSpPr>
        <p:spPr>
          <a:xfrm>
            <a:off x="9204960" y="2729865"/>
            <a:ext cx="8099425" cy="4006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23년 ~ 24년 30m 염분 예측값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97" name="텍스트 상자 264"/>
          <p:cNvSpPr txBox="1">
            <a:spLocks/>
          </p:cNvSpPr>
          <p:nvPr/>
        </p:nvSpPr>
        <p:spPr>
          <a:xfrm>
            <a:off x="9204960" y="6587490"/>
            <a:ext cx="8099425" cy="4006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23년 ~ 24년 50m 염분 예측값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pic>
        <p:nvPicPr>
          <p:cNvPr id="49" name="그림 65" descr="C:/Users/leejaehyeon/AppData/Roaming/PolarisOffice/ETemp/9880_18856912/image7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615" y="3267710"/>
            <a:ext cx="7571105" cy="275463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0" name="그림 66" descr="C:/Users/leejaehyeon/AppData/Roaming/PolarisOffice/ETemp/9880_18856912/image7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8325" y="3272790"/>
            <a:ext cx="7589520" cy="275463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1" name="그림 67" descr="C:/Users/leejaehyeon/AppData/Roaming/PolarisOffice/ETemp/9880_18856912/image76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1500" y="7054215"/>
            <a:ext cx="7589520" cy="275463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2" name="그림 68" descr="C:/Users/leejaehyeon/AppData/Roaming/PolarisOffice/ETemp/9880_18856912/image77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015" y="7051040"/>
            <a:ext cx="7548245" cy="2754630"/>
          </a:xfrm>
          <a:prstGeom prst="rect">
            <a:avLst/>
          </a:prstGeom>
          <a:noFill/>
          <a:ln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00" y="2910205"/>
            <a:ext cx="15794990" cy="6745605"/>
            <a:chOff x="1219200" y="2910205"/>
            <a:chExt cx="15794990" cy="6745605"/>
          </a:xfrm>
        </p:grpSpPr>
        <p:sp>
          <p:nvSpPr>
            <p:cNvPr id="4" name="Freeform 4"/>
            <p:cNvSpPr/>
            <p:nvPr/>
          </p:nvSpPr>
          <p:spPr>
            <a:xfrm>
              <a:off x="1219200" y="2910205"/>
              <a:ext cx="15794990" cy="6745605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9200" y="657225"/>
            <a:ext cx="15794990" cy="1906905"/>
            <a:chOff x="1219200" y="657225"/>
            <a:chExt cx="15794990" cy="1906905"/>
          </a:xfrm>
        </p:grpSpPr>
        <p:sp>
          <p:nvSpPr>
            <p:cNvPr id="6" name="Freeform 6"/>
            <p:cNvSpPr/>
            <p:nvPr/>
          </p:nvSpPr>
          <p:spPr>
            <a:xfrm>
              <a:off x="1219200" y="657225"/>
              <a:ext cx="15794990" cy="1906905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278358">
            <a:off x="-1433195" y="-269875"/>
            <a:ext cx="5304155" cy="1668780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-5400000">
            <a:off x="-541655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6878955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5264150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3821410" y="6055995"/>
            <a:ext cx="4791710" cy="4775835"/>
            <a:chOff x="13821410" y="6055995"/>
            <a:chExt cx="4791710" cy="4775835"/>
          </a:xfrm>
        </p:grpSpPr>
        <p:sp>
          <p:nvSpPr>
            <p:cNvPr id="12" name="Freeform 12"/>
            <p:cNvSpPr/>
            <p:nvPr/>
          </p:nvSpPr>
          <p:spPr>
            <a:xfrm>
              <a:off x="13821410" y="6309360"/>
              <a:ext cx="4791710" cy="4521835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xmlns:p14="http://schemas.microsoft.com/office/powerpoint/2010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203414">
              <a:off x="14742795" y="6074410"/>
              <a:ext cx="651510" cy="93345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xmlns:p14="http://schemas.microsoft.com/office/powerpoint/2010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881360" y="3730625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</a:t>
            </a:r>
            <a:r>
              <a:rPr lang="ko-KR" alt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가격</a:t>
            </a:r>
            <a:r>
              <a:rPr 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81360" y="5940425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99" b="1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화면구현</a:t>
            </a:r>
            <a:endParaRPr lang="en-US" altLang="ko-KR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881360" y="8150860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발전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84270" y="915670"/>
            <a:ext cx="108394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  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50590" y="5940425"/>
            <a:ext cx="408051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450590" y="8150860"/>
            <a:ext cx="4556760" cy="500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50590" y="3730625"/>
            <a:ext cx="408051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51000" y="359473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359473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000" y="5805170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5805170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1000" y="801560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801560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904240" y="2635250"/>
            <a:ext cx="7997825" cy="5747385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401320" y="806767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1671955" y="2746375"/>
            <a:ext cx="6466205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23.07 ~ 24.06 생산량 예측결과</a:t>
            </a: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9914255" y="3468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가격 예측결과</a:t>
            </a:r>
          </a:p>
        </p:txBody>
      </p:sp>
      <p:pic>
        <p:nvPicPr>
          <p:cNvPr id="5" name="그림 4" descr="C:/Users/leejaehyeon/AppData/Roaming/PolarisOffice/ETemp/9880_18856912/image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55" y="3349625"/>
            <a:ext cx="7713980" cy="5013325"/>
          </a:xfrm>
          <a:prstGeom prst="rect">
            <a:avLst/>
          </a:prstGeom>
          <a:noFill/>
        </p:spPr>
      </p:pic>
      <p:grpSp>
        <p:nvGrpSpPr>
          <p:cNvPr id="84" name="그룹 274"/>
          <p:cNvGrpSpPr>
            <a:grpSpLocks/>
          </p:cNvGrpSpPr>
          <p:nvPr/>
        </p:nvGrpSpPr>
        <p:grpSpPr>
          <a:xfrm>
            <a:off x="905510" y="325120"/>
            <a:ext cx="16358870" cy="1950085"/>
            <a:chOff x="905510" y="325120"/>
            <a:chExt cx="16358870" cy="1950085"/>
          </a:xfrm>
        </p:grpSpPr>
        <p:sp>
          <p:nvSpPr>
            <p:cNvPr id="85" name="도형 271"/>
            <p:cNvSpPr>
              <a:spLocks/>
            </p:cNvSpPr>
            <p:nvPr/>
          </p:nvSpPr>
          <p:spPr>
            <a:xfrm>
              <a:off x="905510" y="367665"/>
              <a:ext cx="16358870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86" name="텍스트 상자 272"/>
            <p:cNvSpPr txBox="1">
              <a:spLocks/>
            </p:cNvSpPr>
            <p:nvPr/>
          </p:nvSpPr>
          <p:spPr>
            <a:xfrm>
              <a:off x="1271270" y="325120"/>
              <a:ext cx="15890240" cy="137223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10800"/>
                </a:lnSpc>
                <a:buFontTx/>
                <a:buNone/>
              </a:pPr>
              <a:r>
                <a:rPr lang="ko-KR" altLang="en-US" sz="9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4-2 LSTM 모델 활용 예측</a:t>
              </a:r>
            </a:p>
          </p:txBody>
        </p:sp>
        <p:sp>
          <p:nvSpPr>
            <p:cNvPr id="87" name="텍스트 상자 273"/>
            <p:cNvSpPr txBox="1">
              <a:spLocks/>
            </p:cNvSpPr>
            <p:nvPr/>
          </p:nvSpPr>
          <p:spPr>
            <a:xfrm>
              <a:off x="3899535" y="1669415"/>
              <a:ext cx="9817100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>
                <a:lnSpc>
                  <a:spcPts val="4199"/>
                </a:lnSpc>
                <a:buFontTx/>
                <a:buNone/>
              </a:pPr>
              <a:r>
                <a:rPr lang="ko-KR" alt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기존에 학습 시킨 LSTM 모델 활용 미래값 예측</a:t>
              </a:r>
            </a:p>
          </p:txBody>
        </p:sp>
      </p:grpSp>
      <p:sp>
        <p:nvSpPr>
          <p:cNvPr id="88" name="도형 275"/>
          <p:cNvSpPr>
            <a:spLocks/>
          </p:cNvSpPr>
          <p:nvPr/>
        </p:nvSpPr>
        <p:spPr>
          <a:xfrm>
            <a:off x="9265285" y="2635250"/>
            <a:ext cx="8016240" cy="5747385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pic>
        <p:nvPicPr>
          <p:cNvPr id="6" name="그림 5" descr="C:/Users/leejaehyeon/AppData/Roaming/PolarisOffice/ETemp/9880_18856912/image7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75" y="3349625"/>
            <a:ext cx="7768590" cy="4918075"/>
          </a:xfrm>
          <a:prstGeom prst="rect">
            <a:avLst/>
          </a:prstGeom>
          <a:noFill/>
        </p:spPr>
      </p:pic>
      <p:sp>
        <p:nvSpPr>
          <p:cNvPr id="89" name="텍스트 상자 276"/>
          <p:cNvSpPr txBox="1">
            <a:spLocks/>
          </p:cNvSpPr>
          <p:nvPr/>
        </p:nvSpPr>
        <p:spPr>
          <a:xfrm>
            <a:off x="10038080" y="2746375"/>
            <a:ext cx="6466205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23.07 ~ 24.06 가격 예측결과</a:t>
            </a:r>
          </a:p>
        </p:txBody>
      </p:sp>
      <p:sp>
        <p:nvSpPr>
          <p:cNvPr id="90" name="도형 277"/>
          <p:cNvSpPr>
            <a:spLocks/>
          </p:cNvSpPr>
          <p:nvPr/>
        </p:nvSpPr>
        <p:spPr>
          <a:xfrm>
            <a:off x="911860" y="8752840"/>
            <a:ext cx="16369665" cy="1249045"/>
          </a:xfrm>
          <a:custGeom>
            <a:avLst/>
            <a:gdLst>
              <a:gd name="TX0" fmla="*/ 0 w 3171393"/>
              <a:gd name="TY0" fmla="*/ 0 h 2810050"/>
              <a:gd name="TX1" fmla="*/ 3171391 w 3171393"/>
              <a:gd name="TY1" fmla="*/ 0 h 2810050"/>
              <a:gd name="TX2" fmla="*/ 3171391 w 3171393"/>
              <a:gd name="TY2" fmla="*/ 2810048 h 2810050"/>
              <a:gd name="TX3" fmla="*/ 0 w 3171393"/>
              <a:gd name="TY3" fmla="*/ 2810048 h 281005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3" h="2810050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91" name="텍스트 상자 278"/>
          <p:cNvSpPr txBox="1">
            <a:spLocks/>
          </p:cNvSpPr>
          <p:nvPr/>
        </p:nvSpPr>
        <p:spPr>
          <a:xfrm>
            <a:off x="1346835" y="8895080"/>
            <a:ext cx="15760065" cy="92011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23.07 ~ 24.06 까지 생산량과 가격을 예측하였으나, 실제값과의 차이가 많아 정확도가 떨어진다.</a:t>
            </a:r>
            <a:endParaRPr lang="ko-KR" altLang="en-US" sz="26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2"/>
                </a:solidFill>
                <a:latin typeface="HY견고딕" charset="0"/>
                <a:ea typeface="HY견고딕" charset="0"/>
              </a:rPr>
              <a:t>Test 데이터에 대한 검증은 정확도가 높았지만 미래 예측 시 정확도가 떨어지는 이유를 추가로 공부 중입니다.</a:t>
            </a:r>
            <a:endParaRPr lang="ko-KR" altLang="en-US" sz="26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4" name="Freeform 4"/>
          <p:cNvSpPr>
            <a:spLocks/>
          </p:cNvSpPr>
          <p:nvPr/>
        </p:nvSpPr>
        <p:spPr>
          <a:xfrm>
            <a:off x="1222375" y="3270250"/>
            <a:ext cx="15819755" cy="3503930"/>
          </a:xfrm>
          <a:custGeom>
            <a:avLst/>
            <a:gdLst>
              <a:gd name="TX0" fmla="*/ 0 w 5762067"/>
              <a:gd name="TY0" fmla="*/ 0 h 1289586"/>
              <a:gd name="TX1" fmla="*/ 5762066 w 5762067"/>
              <a:gd name="TY1" fmla="*/ 0 h 1289586"/>
              <a:gd name="TX2" fmla="*/ 5762066 w 5762067"/>
              <a:gd name="TY2" fmla="*/ 1289585 h 1289586"/>
              <a:gd name="TX3" fmla="*/ 0 w 5762067"/>
              <a:gd name="TY3" fmla="*/ 1289585 h 12895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62067" h="1289586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197735" y="4310380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5.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화면 구현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8"/>
          <p:cNvSpPr/>
          <p:nvPr/>
        </p:nvSpPr>
        <p:spPr>
          <a:xfrm>
            <a:off x="0" y="5968365"/>
            <a:ext cx="3738245" cy="4204335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1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651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도형 78"/>
          <p:cNvSpPr>
            <a:spLocks/>
          </p:cNvSpPr>
          <p:nvPr/>
        </p:nvSpPr>
        <p:spPr>
          <a:xfrm>
            <a:off x="904875" y="685800"/>
            <a:ext cx="16443960" cy="929640"/>
          </a:xfrm>
          <a:custGeom>
            <a:avLst/>
            <a:gdLst>
              <a:gd name="TX0" fmla="*/ 0 w 5996029"/>
              <a:gd name="TY0" fmla="*/ 0 h 695695"/>
              <a:gd name="TX1" fmla="*/ 5996027 w 5996029"/>
              <a:gd name="TY1" fmla="*/ 0 h 695695"/>
              <a:gd name="TX2" fmla="*/ 5996027 w 5996029"/>
              <a:gd name="TY2" fmla="*/ 695693 h 695695"/>
              <a:gd name="TX3" fmla="*/ 0 w 5996029"/>
              <a:gd name="TY3" fmla="*/ 695693 h 6956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695695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텍스트 상자 79"/>
          <p:cNvSpPr txBox="1">
            <a:spLocks/>
          </p:cNvSpPr>
          <p:nvPr/>
        </p:nvSpPr>
        <p:spPr>
          <a:xfrm>
            <a:off x="1082040" y="840740"/>
            <a:ext cx="7284720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메 인 화 면</a:t>
            </a:r>
          </a:p>
        </p:txBody>
      </p:sp>
      <p:pic>
        <p:nvPicPr>
          <p:cNvPr id="38" name="그림 98" descr="C:/Users/leejaehyeon/AppData/Roaming/PolarisOffice/ETemp/9880_18856912/fImage112571872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266950"/>
            <a:ext cx="15989935" cy="76250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9270" cy="10288270"/>
          </a:xfrm>
          <a:custGeom>
            <a:avLst/>
            <a:gdLst>
              <a:gd name="TX0" fmla="*/ 0 w 18288002"/>
              <a:gd name="TY0" fmla="*/ 0 h 10287002"/>
              <a:gd name="TX1" fmla="*/ 18288000 w 18288002"/>
              <a:gd name="TY1" fmla="*/ 0 h 10287002"/>
              <a:gd name="TX2" fmla="*/ 18288000 w 18288002"/>
              <a:gd name="TY2" fmla="*/ 10287000 h 10287002"/>
              <a:gd name="TX3" fmla="*/ 0 w 18288002"/>
              <a:gd name="TY3" fmla="*/ 10287000 h 10287002"/>
              <a:gd name="TX4" fmla="*/ 0 w 18288002"/>
              <a:gd name="TY4" fmla="*/ 0 h 10287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904875" y="685800"/>
            <a:ext cx="16443960" cy="929640"/>
          </a:xfrm>
          <a:custGeom>
            <a:avLst/>
            <a:gdLst>
              <a:gd name="TX0" fmla="*/ 0 w 5996029"/>
              <a:gd name="TY0" fmla="*/ 0 h 695695"/>
              <a:gd name="TX1" fmla="*/ 5996027 w 5996029"/>
              <a:gd name="TY1" fmla="*/ 0 h 695695"/>
              <a:gd name="TX2" fmla="*/ 5996027 w 5996029"/>
              <a:gd name="TY2" fmla="*/ 695693 h 695695"/>
              <a:gd name="TX3" fmla="*/ 0 w 5996029"/>
              <a:gd name="TY3" fmla="*/ 695693 h 6956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695695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7610" cy="8049895"/>
          </a:xfrm>
          <a:custGeom>
            <a:avLst/>
            <a:gdLst>
              <a:gd name="TX0" fmla="*/ 0 w 5996029"/>
              <a:gd name="TY0" fmla="*/ 0 h 2104518"/>
              <a:gd name="TX1" fmla="*/ 5996027 w 5996029"/>
              <a:gd name="TY1" fmla="*/ 0 h 2104518"/>
              <a:gd name="TX2" fmla="*/ 5996027 w 5996029"/>
              <a:gd name="TY2" fmla="*/ 2104516 h 2104518"/>
              <a:gd name="TX3" fmla="*/ 0 w 5996029"/>
              <a:gd name="TY3" fmla="*/ 2104516 h 21045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2104518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pic>
        <p:nvPicPr>
          <p:cNvPr id="41" name="그림 321" descr="C:/Users/leejaehyeon/AppData/Roaming/PolarisOffice/ETemp/9880_18856912/fImage618081130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054225"/>
            <a:ext cx="16342360" cy="7963535"/>
          </a:xfrm>
          <a:prstGeom prst="rect">
            <a:avLst/>
          </a:prstGeom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2595" cy="634365"/>
          </a:xfrm>
          <a:custGeom>
            <a:avLst/>
            <a:gdLst>
              <a:gd name="TX0" fmla="*/ 0 w 441618"/>
              <a:gd name="TY0" fmla="*/ 0 h 633143"/>
              <a:gd name="TX1" fmla="*/ 441616 w 441618"/>
              <a:gd name="TY1" fmla="*/ 0 h 633143"/>
              <a:gd name="TX2" fmla="*/ 441616 w 441618"/>
              <a:gd name="TY2" fmla="*/ 633141 h 633143"/>
              <a:gd name="TX3" fmla="*/ 0 w 441618"/>
              <a:gd name="TY3" fmla="*/ 633141 h 633143"/>
              <a:gd name="TX4" fmla="*/ 0 w 441618"/>
              <a:gd name="TY4" fmla="*/ 0 h 6331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8" h="633143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614235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오늘의 바다</a:t>
            </a:r>
          </a:p>
        </p:txBody>
      </p:sp>
      <p:sp>
        <p:nvSpPr>
          <p:cNvPr id="40" name="텍스트 상자 320"/>
          <p:cNvSpPr txBox="1">
            <a:spLocks/>
          </p:cNvSpPr>
          <p:nvPr/>
        </p:nvSpPr>
        <p:spPr>
          <a:xfrm>
            <a:off x="1013460" y="2243455"/>
            <a:ext cx="4083050" cy="46037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기상청 API활용 기상 확인</a:t>
            </a:r>
            <a:endParaRPr lang="ko-KR" altLang="en-US" sz="2600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9" name="도형 282"/>
          <p:cNvSpPr>
            <a:spLocks/>
          </p:cNvSpPr>
          <p:nvPr/>
        </p:nvSpPr>
        <p:spPr>
          <a:xfrm>
            <a:off x="904875" y="685800"/>
            <a:ext cx="16443960" cy="929640"/>
          </a:xfrm>
          <a:custGeom>
            <a:avLst/>
            <a:gdLst>
              <a:gd name="TX0" fmla="*/ 0 w 5996029"/>
              <a:gd name="TY0" fmla="*/ 0 h 695695"/>
              <a:gd name="TX1" fmla="*/ 5996027 w 5996029"/>
              <a:gd name="TY1" fmla="*/ 0 h 695695"/>
              <a:gd name="TX2" fmla="*/ 5996027 w 5996029"/>
              <a:gd name="TY2" fmla="*/ 695693 h 695695"/>
              <a:gd name="TX3" fmla="*/ 0 w 5996029"/>
              <a:gd name="TY3" fmla="*/ 695693 h 6956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695695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6141720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뉴스룸</a:t>
            </a:r>
          </a:p>
        </p:txBody>
      </p:sp>
      <p:pic>
        <p:nvPicPr>
          <p:cNvPr id="38" name="그림 279" descr="C:/Users/leejaehyeon/AppData/Roaming/PolarisOffice/ETemp/9880_18856912/fImage780971086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2131695"/>
            <a:ext cx="16151860" cy="7706360"/>
          </a:xfrm>
          <a:prstGeom prst="rect">
            <a:avLst/>
          </a:prstGeom>
          <a:noFill/>
        </p:spPr>
      </p:pic>
      <p:sp>
        <p:nvSpPr>
          <p:cNvPr id="40" name="텍스트 상자 296"/>
          <p:cNvSpPr txBox="1">
            <a:spLocks/>
          </p:cNvSpPr>
          <p:nvPr/>
        </p:nvSpPr>
        <p:spPr>
          <a:xfrm>
            <a:off x="902335" y="1989455"/>
            <a:ext cx="3400425" cy="920115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네이버 API 활용</a:t>
            </a:r>
            <a:endParaRPr lang="ko-KR" altLang="en-US" sz="2600">
              <a:solidFill>
                <a:schemeClr val="tx1"/>
              </a:solidFill>
              <a:latin typeface="HY견고딕" charset="0"/>
              <a:ea typeface="HY견고딕" charset="0"/>
            </a:endParaRPr>
          </a:p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고등어 관련 뉴스 검색</a:t>
            </a:r>
            <a:endParaRPr lang="ko-KR" altLang="en-US" sz="2600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1" name="도형 286"/>
          <p:cNvSpPr>
            <a:spLocks/>
          </p:cNvSpPr>
          <p:nvPr/>
        </p:nvSpPr>
        <p:spPr>
          <a:xfrm>
            <a:off x="904875" y="685800"/>
            <a:ext cx="16443960" cy="929640"/>
          </a:xfrm>
          <a:custGeom>
            <a:avLst/>
            <a:gdLst>
              <a:gd name="TX0" fmla="*/ 0 w 5996029"/>
              <a:gd name="TY0" fmla="*/ 0 h 695695"/>
              <a:gd name="TX1" fmla="*/ 5996027 w 5996029"/>
              <a:gd name="TY1" fmla="*/ 0 h 695695"/>
              <a:gd name="TX2" fmla="*/ 5996027 w 5996029"/>
              <a:gd name="TY2" fmla="*/ 695693 h 695695"/>
              <a:gd name="TX3" fmla="*/ 0 w 5996029"/>
              <a:gd name="TY3" fmla="*/ 695693 h 6956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695695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984059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국가별 고등어 수입 / 수출량</a:t>
            </a:r>
          </a:p>
        </p:txBody>
      </p:sp>
      <p:pic>
        <p:nvPicPr>
          <p:cNvPr id="38" name="그림 88" descr="C:/Users/leejaehyeon/AppData/Roaming/PolarisOffice/ETemp/9880_18856912/image8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250" y="1974850"/>
            <a:ext cx="6144260" cy="7788910"/>
          </a:xfrm>
          <a:prstGeom prst="rect">
            <a:avLst/>
          </a:prstGeom>
          <a:noFill/>
        </p:spPr>
      </p:pic>
      <p:pic>
        <p:nvPicPr>
          <p:cNvPr id="39" name="그림 89" descr="C:/Users/leejaehyeon/AppData/Roaming/PolarisOffice/ETemp/9880_18856912/image8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1375" y="2101850"/>
            <a:ext cx="6223635" cy="7915910"/>
          </a:xfrm>
          <a:prstGeom prst="rect">
            <a:avLst/>
          </a:prstGeom>
          <a:noFill/>
        </p:spPr>
      </p:pic>
      <p:pic>
        <p:nvPicPr>
          <p:cNvPr id="40" name="그림 281" descr="C:/Users/leejaehyeon/AppData/Roaming/PolarisOffice/ETemp/9880_18856912/image86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550" y="4984750"/>
            <a:ext cx="10824210" cy="5027930"/>
          </a:xfrm>
          <a:prstGeom prst="rect">
            <a:avLst/>
          </a:prstGeom>
          <a:noFill/>
        </p:spPr>
      </p:pic>
      <p:sp>
        <p:nvSpPr>
          <p:cNvPr id="42" name="텍스트 상자 299"/>
          <p:cNvSpPr txBox="1">
            <a:spLocks/>
          </p:cNvSpPr>
          <p:nvPr/>
        </p:nvSpPr>
        <p:spPr>
          <a:xfrm>
            <a:off x="997585" y="2291080"/>
            <a:ext cx="3400425" cy="460375"/>
          </a:xfrm>
          <a:prstGeom prst="rect">
            <a:avLst/>
          </a:prstGeom>
          <a:ln w="38100" cap="flat" cmpd="sng">
            <a:noFill/>
            <a:prstDash/>
            <a:round/>
          </a:ln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ct val="114999"/>
              </a:lnSpc>
              <a:buFontTx/>
              <a:buNone/>
            </a:pPr>
            <a:r>
              <a:rPr lang="ko-KR" altLang="en-US" sz="2600" spc="-150">
                <a:solidFill>
                  <a:schemeClr val="tx1"/>
                </a:solidFill>
                <a:latin typeface="HY견고딕" charset="0"/>
                <a:ea typeface="HY견고딕" charset="0"/>
              </a:rPr>
              <a:t>태블로 활용 가시화</a:t>
            </a:r>
            <a:endParaRPr lang="ko-KR" altLang="en-US" sz="2600">
              <a:solidFill>
                <a:schemeClr val="tx1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9270" cy="10288270"/>
          </a:xfrm>
          <a:custGeom>
            <a:avLst/>
            <a:gdLst>
              <a:gd name="TX0" fmla="*/ 0 w 18288002"/>
              <a:gd name="TY0" fmla="*/ 0 h 10287002"/>
              <a:gd name="TX1" fmla="*/ 18288000 w 18288002"/>
              <a:gd name="TY1" fmla="*/ 0 h 10287002"/>
              <a:gd name="TX2" fmla="*/ 18288000 w 18288002"/>
              <a:gd name="TY2" fmla="*/ 10287000 h 10287002"/>
              <a:gd name="TX3" fmla="*/ 0 w 18288002"/>
              <a:gd name="TY3" fmla="*/ 10287000 h 10287002"/>
              <a:gd name="TX4" fmla="*/ 0 w 18288002"/>
              <a:gd name="TY4" fmla="*/ 0 h 102870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2" h="10287002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904875" y="685800"/>
            <a:ext cx="16443960" cy="929640"/>
          </a:xfrm>
          <a:custGeom>
            <a:avLst/>
            <a:gdLst>
              <a:gd name="TX0" fmla="*/ 0 w 5996029"/>
              <a:gd name="TY0" fmla="*/ 0 h 695695"/>
              <a:gd name="TX1" fmla="*/ 5996027 w 5996029"/>
              <a:gd name="TY1" fmla="*/ 0 h 695695"/>
              <a:gd name="TX2" fmla="*/ 5996027 w 5996029"/>
              <a:gd name="TY2" fmla="*/ 695693 h 695695"/>
              <a:gd name="TX3" fmla="*/ 0 w 5996029"/>
              <a:gd name="TY3" fmla="*/ 695693 h 6956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695695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7610" cy="8049895"/>
          </a:xfrm>
          <a:custGeom>
            <a:avLst/>
            <a:gdLst>
              <a:gd name="TX0" fmla="*/ 0 w 5996029"/>
              <a:gd name="TY0" fmla="*/ 0 h 2104518"/>
              <a:gd name="TX1" fmla="*/ 5996027 w 5996029"/>
              <a:gd name="TY1" fmla="*/ 0 h 2104518"/>
              <a:gd name="TX2" fmla="*/ 5996027 w 5996029"/>
              <a:gd name="TY2" fmla="*/ 2104516 h 2104518"/>
              <a:gd name="TX3" fmla="*/ 0 w 5996029"/>
              <a:gd name="TY3" fmla="*/ 2104516 h 21045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2104518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2595" cy="634365"/>
          </a:xfrm>
          <a:custGeom>
            <a:avLst/>
            <a:gdLst>
              <a:gd name="TX0" fmla="*/ 0 w 441618"/>
              <a:gd name="TY0" fmla="*/ 0 h 633143"/>
              <a:gd name="TX1" fmla="*/ 441616 w 441618"/>
              <a:gd name="TY1" fmla="*/ 0 h 633143"/>
              <a:gd name="TX2" fmla="*/ 441616 w 441618"/>
              <a:gd name="TY2" fmla="*/ 633141 h 633143"/>
              <a:gd name="TX3" fmla="*/ 0 w 441618"/>
              <a:gd name="TY3" fmla="*/ 633141 h 633143"/>
              <a:gd name="TX4" fmla="*/ 0 w 441618"/>
              <a:gd name="TY4" fmla="*/ 0 h 6331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8" h="633143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728535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자주 묻는 질문</a:t>
            </a:r>
          </a:p>
        </p:txBody>
      </p:sp>
      <p:pic>
        <p:nvPicPr>
          <p:cNvPr id="39" name="그림 301" descr="C:/Users/leejaehyeon/AppData/Roaming/PolarisOffice/ETemp/9880_18856912/fImage228221106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2238375"/>
            <a:ext cx="15818485" cy="74460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735" y="4310380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발전 방향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-1183640" y="8039100"/>
            <a:ext cx="4003675" cy="1372235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6"/>
          <p:cNvSpPr/>
          <p:nvPr/>
        </p:nvSpPr>
        <p:spPr>
          <a:xfrm flipH="1">
            <a:off x="1539240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7728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3175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892986" y="723996"/>
            <a:ext cx="16375840" cy="1906905"/>
          </a:xfrm>
          <a:custGeom>
            <a:avLst/>
            <a:gdLst>
              <a:gd name="TX0" fmla="*/ 0 w 5999271"/>
              <a:gd name="TY0" fmla="*/ 0 h 695504"/>
              <a:gd name="TX1" fmla="*/ 5999270 w 5999271"/>
              <a:gd name="TY1" fmla="*/ 0 h 695504"/>
              <a:gd name="TX2" fmla="*/ 5999270 w 5999271"/>
              <a:gd name="TY2" fmla="*/ 695503 h 695504"/>
              <a:gd name="TX3" fmla="*/ 0 w 5999271"/>
              <a:gd name="TY3" fmla="*/ 695503 h 69550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9271" h="695504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183640" y="994410"/>
            <a:ext cx="10365740" cy="137223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발전 방향</a:t>
            </a:r>
          </a:p>
        </p:txBody>
      </p:sp>
      <p:sp>
        <p:nvSpPr>
          <p:cNvPr id="38" name="Rect 0"/>
          <p:cNvSpPr>
            <a:spLocks/>
          </p:cNvSpPr>
          <p:nvPr/>
        </p:nvSpPr>
        <p:spPr>
          <a:xfrm>
            <a:off x="-1165225" y="-156845"/>
            <a:ext cx="6732905" cy="1628775"/>
          </a:xfrm>
          <a:custGeom>
            <a:avLst/>
            <a:gdLst>
              <a:gd name="TX0" fmla="*/ 0 w 6732165"/>
              <a:gd name="TY0" fmla="*/ 0 h 1627961"/>
              <a:gd name="TX1" fmla="*/ 6732164 w 6732165"/>
              <a:gd name="TY1" fmla="*/ 0 h 1627961"/>
              <a:gd name="TX2" fmla="*/ 6732164 w 6732165"/>
              <a:gd name="TY2" fmla="*/ 1627960 h 1627961"/>
              <a:gd name="TX3" fmla="*/ 0 w 6732165"/>
              <a:gd name="TY3" fmla="*/ 1627960 h 1627961"/>
              <a:gd name="TX4" fmla="*/ 0 w 6732165"/>
              <a:gd name="TY4" fmla="*/ 0 h 162796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732165" h="1627961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464185" y="-15684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14011275" y="873569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pSp>
        <p:nvGrpSpPr>
          <p:cNvPr id="48" name="그룹 211"/>
          <p:cNvGrpSpPr>
            <a:grpSpLocks/>
          </p:cNvGrpSpPr>
          <p:nvPr/>
        </p:nvGrpSpPr>
        <p:grpSpPr>
          <a:xfrm>
            <a:off x="897255" y="2972896"/>
            <a:ext cx="16438880" cy="1913255"/>
            <a:chOff x="897255" y="2960370"/>
            <a:chExt cx="16438880" cy="1913255"/>
          </a:xfrm>
        </p:grpSpPr>
        <p:grpSp>
          <p:nvGrpSpPr>
            <p:cNvPr id="47" name="그룹 210"/>
            <p:cNvGrpSpPr>
              <a:grpSpLocks/>
            </p:cNvGrpSpPr>
            <p:nvPr/>
          </p:nvGrpSpPr>
          <p:grpSpPr>
            <a:xfrm>
              <a:off x="3467735" y="2967990"/>
              <a:ext cx="13868400" cy="1902460"/>
              <a:chOff x="3467735" y="2967990"/>
              <a:chExt cx="13868400" cy="1902460"/>
            </a:xfrm>
          </p:grpSpPr>
          <p:sp>
            <p:nvSpPr>
              <p:cNvPr id="6" name="Rect 0"/>
              <p:cNvSpPr>
                <a:spLocks/>
              </p:cNvSpPr>
              <p:nvPr/>
            </p:nvSpPr>
            <p:spPr>
              <a:xfrm>
                <a:off x="3467735" y="2967990"/>
                <a:ext cx="13868400" cy="1902460"/>
              </a:xfrm>
              <a:custGeom>
                <a:avLst/>
                <a:gdLst>
                  <a:gd name="TX0" fmla="*/ 0 w 5058877"/>
                  <a:gd name="TY0" fmla="*/ 0 h 579680"/>
                  <a:gd name="TX1" fmla="*/ 5058875 w 5058877"/>
                  <a:gd name="TY1" fmla="*/ 0 h 579680"/>
                  <a:gd name="TX2" fmla="*/ 5058875 w 5058877"/>
                  <a:gd name="TY2" fmla="*/ 579678 h 579680"/>
                  <a:gd name="TX3" fmla="*/ 0 w 5058877"/>
                  <a:gd name="TY3" fmla="*/ 579678 h 57968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5058877" h="579680">
                    <a:moveTo>
                      <a:pt x="0" y="0"/>
                    </a:moveTo>
                    <a:lnTo>
                      <a:pt x="5058875" y="0"/>
                    </a:lnTo>
                    <a:lnTo>
                      <a:pt x="5058875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grpSp>
            <p:nvGrpSpPr>
              <p:cNvPr id="25" name="Group 5"/>
              <p:cNvGrpSpPr>
                <a:grpSpLocks/>
              </p:cNvGrpSpPr>
              <p:nvPr/>
            </p:nvGrpSpPr>
            <p:grpSpPr>
              <a:xfrm>
                <a:off x="3858895" y="3250565"/>
                <a:ext cx="12508865" cy="1365885"/>
                <a:chOff x="3858895" y="3250565"/>
                <a:chExt cx="12508865" cy="1365885"/>
              </a:xfrm>
            </p:grpSpPr>
            <p:sp>
              <p:nvSpPr>
                <p:cNvPr id="26" name="Rect 0"/>
                <p:cNvSpPr txBox="1">
                  <a:spLocks/>
                </p:cNvSpPr>
                <p:nvPr/>
              </p:nvSpPr>
              <p:spPr>
                <a:xfrm>
                  <a:off x="3858895" y="3250565"/>
                  <a:ext cx="12509500" cy="579120"/>
                </a:xfrm>
                <a:prstGeom prst="rect">
                  <a:avLst/>
                </a:prstGeom>
              </p:spPr>
              <p:txBody>
                <a:bodyPr vert="horz" wrap="square" lIns="0" tIns="0" rIns="0" bIns="0" numCol="1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수</a:t>
                  </a: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온, 갈치, 참조기 생산량 예측 후 적용 </a:t>
                  </a:r>
                  <a:endParaRPr lang="ko-KR" altLang="en-US" sz="3500">
                    <a:solidFill>
                      <a:schemeClr val="tx2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  <p:sp>
              <p:nvSpPr>
                <p:cNvPr id="27" name="Rect 0"/>
                <p:cNvSpPr txBox="1">
                  <a:spLocks/>
                </p:cNvSpPr>
                <p:nvPr/>
              </p:nvSpPr>
              <p:spPr>
                <a:xfrm>
                  <a:off x="3858895" y="3890645"/>
                  <a:ext cx="10153650" cy="726440"/>
                </a:xfrm>
                <a:prstGeom prst="rect">
                  <a:avLst/>
                </a:prstGeom>
              </p:spPr>
              <p:txBody>
                <a:bodyPr vert="horz" wrap="square" lIns="0" tIns="0" rIns="0" bIns="0" numCol="1" anchor="t">
                  <a:spAutoFit/>
                </a:bodyPr>
                <a:lstStyle/>
                <a:p>
                  <a:pPr marL="474980" lvl="1" indent="-237490" algn="l" defTabSz="914400" rtl="0" eaLnBrk="1" latinLnBrk="0" hangingPunct="1"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ARIMA가 아닌 다른 모델 활용 예측 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  <a:p>
                  <a:pPr marL="474980" lvl="1" indent="-237490" algn="l" defTabSz="914400" rtl="0" eaLnBrk="1" latinLnBrk="0" hangingPunct="1"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예측이 어려운 수입, 수출 데이터 외 다른 변수 추가 도출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</p:grpSp>
        </p:grpSp>
        <p:grpSp>
          <p:nvGrpSpPr>
            <p:cNvPr id="44" name="그룹 207"/>
            <p:cNvGrpSpPr>
              <a:grpSpLocks/>
            </p:cNvGrpSpPr>
            <p:nvPr/>
          </p:nvGrpSpPr>
          <p:grpSpPr>
            <a:xfrm>
              <a:off x="897255" y="2960370"/>
              <a:ext cx="2225040" cy="1913255"/>
              <a:chOff x="897255" y="2960370"/>
              <a:chExt cx="2225040" cy="1913255"/>
            </a:xfrm>
          </p:grpSpPr>
          <p:sp>
            <p:nvSpPr>
              <p:cNvPr id="13" name="Rect 0"/>
              <p:cNvSpPr>
                <a:spLocks/>
              </p:cNvSpPr>
              <p:nvPr/>
            </p:nvSpPr>
            <p:spPr>
              <a:xfrm>
                <a:off x="897255" y="2960370"/>
                <a:ext cx="2225040" cy="1913255"/>
              </a:xfrm>
              <a:custGeom>
                <a:avLst/>
                <a:gdLst>
                  <a:gd name="TX0" fmla="*/ 0 w 694493"/>
                  <a:gd name="TY0" fmla="*/ 0 h 579680"/>
                  <a:gd name="TX1" fmla="*/ 694491 w 694493"/>
                  <a:gd name="TY1" fmla="*/ 0 h 579680"/>
                  <a:gd name="TX2" fmla="*/ 694491 w 694493"/>
                  <a:gd name="TY2" fmla="*/ 579678 h 579680"/>
                  <a:gd name="TX3" fmla="*/ 0 w 694493"/>
                  <a:gd name="TY3" fmla="*/ 579678 h 57968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694493" h="579680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1" name="도형 95"/>
              <p:cNvSpPr>
                <a:spLocks/>
              </p:cNvSpPr>
              <p:nvPr/>
            </p:nvSpPr>
            <p:spPr>
              <a:xfrm>
                <a:off x="1392555" y="3129915"/>
                <a:ext cx="1259840" cy="1564005"/>
              </a:xfrm>
              <a:custGeom>
                <a:avLst/>
                <a:gdLst>
                  <a:gd name="TX0" fmla="*/ 0 w 911558"/>
                  <a:gd name="TY0" fmla="*/ 0 h 1144650"/>
                  <a:gd name="TX1" fmla="*/ 911556 w 911558"/>
                  <a:gd name="TY1" fmla="*/ 0 h 1144650"/>
                  <a:gd name="TX2" fmla="*/ 911556 w 911558"/>
                  <a:gd name="TY2" fmla="*/ 1144648 h 1144650"/>
                  <a:gd name="TX3" fmla="*/ 0 w 911558"/>
                  <a:gd name="TY3" fmla="*/ 1144648 h 1144650"/>
                  <a:gd name="TX4" fmla="*/ 0 w 911558"/>
                  <a:gd name="TY4" fmla="*/ 0 h 114465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911558" h="1144650">
                    <a:moveTo>
                      <a:pt x="0" y="0"/>
                    </a:moveTo>
                    <a:lnTo>
                      <a:pt x="911556" y="0"/>
                    </a:lnTo>
                    <a:lnTo>
                      <a:pt x="911556" y="1144648"/>
                    </a:lnTo>
                    <a:lnTo>
                      <a:pt x="0" y="1144648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</p:grpSp>
      <p:grpSp>
        <p:nvGrpSpPr>
          <p:cNvPr id="49" name="그룹 212"/>
          <p:cNvGrpSpPr>
            <a:grpSpLocks/>
          </p:cNvGrpSpPr>
          <p:nvPr/>
        </p:nvGrpSpPr>
        <p:grpSpPr>
          <a:xfrm>
            <a:off x="902970" y="5561330"/>
            <a:ext cx="16433165" cy="1907540"/>
            <a:chOff x="902970" y="5561330"/>
            <a:chExt cx="16433165" cy="1907540"/>
          </a:xfrm>
        </p:grpSpPr>
        <p:grpSp>
          <p:nvGrpSpPr>
            <p:cNvPr id="46" name="그룹 209"/>
            <p:cNvGrpSpPr>
              <a:grpSpLocks/>
            </p:cNvGrpSpPr>
            <p:nvPr/>
          </p:nvGrpSpPr>
          <p:grpSpPr>
            <a:xfrm>
              <a:off x="3467735" y="5562600"/>
              <a:ext cx="13868400" cy="1906270"/>
              <a:chOff x="3467735" y="5562600"/>
              <a:chExt cx="13868400" cy="1906270"/>
            </a:xfrm>
          </p:grpSpPr>
          <p:grpSp>
            <p:nvGrpSpPr>
              <p:cNvPr id="7" name="Group 5"/>
              <p:cNvGrpSpPr>
                <a:grpSpLocks/>
              </p:cNvGrpSpPr>
              <p:nvPr/>
            </p:nvGrpSpPr>
            <p:grpSpPr>
              <a:xfrm>
                <a:off x="3467735" y="5562600"/>
                <a:ext cx="13867765" cy="1905635"/>
                <a:chOff x="3467735" y="5562600"/>
                <a:chExt cx="13867765" cy="1905635"/>
              </a:xfrm>
            </p:grpSpPr>
            <p:sp>
              <p:nvSpPr>
                <p:cNvPr id="8" name="Rect 0"/>
                <p:cNvSpPr>
                  <a:spLocks/>
                </p:cNvSpPr>
                <p:nvPr/>
              </p:nvSpPr>
              <p:spPr>
                <a:xfrm>
                  <a:off x="3467735" y="5562600"/>
                  <a:ext cx="13868400" cy="1906270"/>
                </a:xfrm>
                <a:custGeom>
                  <a:avLst/>
                  <a:gdLst>
                    <a:gd name="TX0" fmla="*/ 0 w 5058877"/>
                    <a:gd name="TY0" fmla="*/ 0 h 579680"/>
                    <a:gd name="TX1" fmla="*/ 5058875 w 5058877"/>
                    <a:gd name="TY1" fmla="*/ 0 h 579680"/>
                    <a:gd name="TX2" fmla="*/ 5058875 w 5058877"/>
                    <a:gd name="TY2" fmla="*/ 579678 h 579680"/>
                    <a:gd name="TX3" fmla="*/ 0 w 5058877"/>
                    <a:gd name="TY3" fmla="*/ 579678 h 579680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</a:cxnLst>
                  <a:rect l="l" t="t" r="r" b="b"/>
                  <a:pathLst>
                    <a:path w="5058877" h="579680">
                      <a:moveTo>
                        <a:pt x="0" y="0"/>
                      </a:moveTo>
                      <a:lnTo>
                        <a:pt x="5058875" y="0"/>
                      </a:lnTo>
                      <a:lnTo>
                        <a:pt x="5058875" y="579678"/>
                      </a:lnTo>
                      <a:lnTo>
                        <a:pt x="0" y="5796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vert="horz" wrap="square" lIns="0" tIns="0" rIns="0" bIns="0" numCol="1" anchor="t">
                  <a:no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endParaRPr lang="ko-KR" altLang="en-US" sz="1800">
                    <a:latin typeface="Calibri" charset="0"/>
                    <a:ea typeface="맑은 고딕" charset="0"/>
                  </a:endParaRPr>
                </a:p>
              </p:txBody>
            </p:sp>
          </p:grpSp>
          <p:grpSp>
            <p:nvGrpSpPr>
              <p:cNvPr id="28" name="Group 5"/>
              <p:cNvGrpSpPr>
                <a:grpSpLocks/>
              </p:cNvGrpSpPr>
              <p:nvPr/>
            </p:nvGrpSpPr>
            <p:grpSpPr>
              <a:xfrm>
                <a:off x="3858895" y="5859780"/>
                <a:ext cx="10153015" cy="1365250"/>
                <a:chOff x="3858895" y="5859780"/>
                <a:chExt cx="10153015" cy="1365250"/>
              </a:xfrm>
            </p:grpSpPr>
            <p:sp>
              <p:nvSpPr>
                <p:cNvPr id="29" name="Rect 0"/>
                <p:cNvSpPr txBox="1">
                  <a:spLocks/>
                </p:cNvSpPr>
                <p:nvPr/>
              </p:nvSpPr>
              <p:spPr>
                <a:xfrm>
                  <a:off x="3858895" y="5859780"/>
                  <a:ext cx="10153650" cy="579120"/>
                </a:xfrm>
                <a:prstGeom prst="rect">
                  <a:avLst/>
                </a:prstGeom>
              </p:spPr>
              <p:txBody>
                <a:bodyPr vert="horz" wrap="square" lIns="0" tIns="0" rIns="0" bIns="0" numCol="1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일별 데이터의 부재 </a:t>
                  </a:r>
                  <a:endParaRPr lang="ko-KR" altLang="en-US" sz="3500">
                    <a:solidFill>
                      <a:schemeClr val="tx2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  <p:sp>
              <p:nvSpPr>
                <p:cNvPr id="30" name="Rect 0"/>
                <p:cNvSpPr txBox="1">
                  <a:spLocks/>
                </p:cNvSpPr>
                <p:nvPr/>
              </p:nvSpPr>
              <p:spPr>
                <a:xfrm>
                  <a:off x="3858895" y="6499225"/>
                  <a:ext cx="10153650" cy="726440"/>
                </a:xfrm>
                <a:prstGeom prst="rect">
                  <a:avLst/>
                </a:prstGeom>
              </p:spPr>
              <p:txBody>
                <a:bodyPr vert="horz" wrap="square" lIns="0" tIns="0" rIns="0" bIns="0" numCol="1" anchor="t">
                  <a:spAutoFit/>
                </a:bodyPr>
                <a:lstStyle/>
                <a:p>
                  <a:pPr marL="474980" lvl="1" indent="-237490" algn="l" defTabSz="914400" rtl="0" eaLnBrk="1" latinLnBrk="0" hangingPunct="1"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데이터가 대부분 월별 데이터로 존재하여 절대적 양 부족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  <a:p>
                  <a:pPr marL="474980" lvl="1" indent="-237490" algn="l" defTabSz="914400" rtl="0" eaLnBrk="1" latinLnBrk="0" hangingPunct="1"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더 많은 데이터를 확보하여 정확성 및  품질 향상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</p:grpSp>
        </p:grpSp>
        <p:grpSp>
          <p:nvGrpSpPr>
            <p:cNvPr id="45" name="그룹 208"/>
            <p:cNvGrpSpPr>
              <a:grpSpLocks/>
            </p:cNvGrpSpPr>
            <p:nvPr/>
          </p:nvGrpSpPr>
          <p:grpSpPr>
            <a:xfrm>
              <a:off x="902970" y="5561330"/>
              <a:ext cx="2217420" cy="1891030"/>
              <a:chOff x="902970" y="5561330"/>
              <a:chExt cx="2217420" cy="1891030"/>
            </a:xfrm>
          </p:grpSpPr>
          <p:sp>
            <p:nvSpPr>
              <p:cNvPr id="17" name="Rect 0"/>
              <p:cNvSpPr>
                <a:spLocks/>
              </p:cNvSpPr>
              <p:nvPr/>
            </p:nvSpPr>
            <p:spPr>
              <a:xfrm>
                <a:off x="902970" y="5561330"/>
                <a:ext cx="2217420" cy="1891030"/>
              </a:xfrm>
              <a:custGeom>
                <a:avLst/>
                <a:gdLst>
                  <a:gd name="TX0" fmla="*/ 0 w 694493"/>
                  <a:gd name="TY0" fmla="*/ 0 h 579680"/>
                  <a:gd name="TX1" fmla="*/ 694491 w 694493"/>
                  <a:gd name="TY1" fmla="*/ 0 h 579680"/>
                  <a:gd name="TX2" fmla="*/ 694491 w 694493"/>
                  <a:gd name="TY2" fmla="*/ 579678 h 579680"/>
                  <a:gd name="TX3" fmla="*/ 0 w 694493"/>
                  <a:gd name="TY3" fmla="*/ 579678 h 57968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694493" h="579680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  <p:sp>
            <p:nvSpPr>
              <p:cNvPr id="43" name="도형 102"/>
              <p:cNvSpPr>
                <a:spLocks/>
              </p:cNvSpPr>
              <p:nvPr/>
            </p:nvSpPr>
            <p:spPr>
              <a:xfrm>
                <a:off x="1341120" y="5721350"/>
                <a:ext cx="1343025" cy="1563370"/>
              </a:xfrm>
              <a:custGeom>
                <a:avLst/>
                <a:gdLst>
                  <a:gd name="TX0" fmla="*/ 0 w 1173558"/>
                  <a:gd name="TY0" fmla="*/ 0 h 1173558"/>
                  <a:gd name="TX1" fmla="*/ 1173555 w 1173558"/>
                  <a:gd name="TY1" fmla="*/ 0 h 1173558"/>
                  <a:gd name="TX2" fmla="*/ 1173555 w 1173558"/>
                  <a:gd name="TY2" fmla="*/ 1173556 h 1173558"/>
                  <a:gd name="TX3" fmla="*/ 0 w 1173558"/>
                  <a:gd name="TY3" fmla="*/ 1173556 h 1173558"/>
                  <a:gd name="TX4" fmla="*/ 0 w 1173558"/>
                  <a:gd name="TY4" fmla="*/ 0 h 117355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1173558" h="1173558">
                    <a:moveTo>
                      <a:pt x="0" y="0"/>
                    </a:moveTo>
                    <a:lnTo>
                      <a:pt x="1173555" y="0"/>
                    </a:lnTo>
                    <a:lnTo>
                      <a:pt x="1173555" y="1173556"/>
                    </a:lnTo>
                    <a:lnTo>
                      <a:pt x="0" y="1173556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</p:grpSp>
      <p:grpSp>
        <p:nvGrpSpPr>
          <p:cNvPr id="50" name="그룹 222"/>
          <p:cNvGrpSpPr>
            <a:grpSpLocks/>
          </p:cNvGrpSpPr>
          <p:nvPr/>
        </p:nvGrpSpPr>
        <p:grpSpPr>
          <a:xfrm>
            <a:off x="902970" y="8148955"/>
            <a:ext cx="16433165" cy="1907540"/>
            <a:chOff x="902970" y="8148955"/>
            <a:chExt cx="16433165" cy="1907540"/>
          </a:xfrm>
        </p:grpSpPr>
        <p:grpSp>
          <p:nvGrpSpPr>
            <p:cNvPr id="51" name="그룹 218"/>
            <p:cNvGrpSpPr>
              <a:grpSpLocks/>
            </p:cNvGrpSpPr>
            <p:nvPr/>
          </p:nvGrpSpPr>
          <p:grpSpPr>
            <a:xfrm>
              <a:off x="3467735" y="8150225"/>
              <a:ext cx="13868400" cy="1906270"/>
              <a:chOff x="3467735" y="8150225"/>
              <a:chExt cx="13868400" cy="1906270"/>
            </a:xfrm>
          </p:grpSpPr>
          <p:grpSp>
            <p:nvGrpSpPr>
              <p:cNvPr id="52" name="그룹 214"/>
              <p:cNvGrpSpPr>
                <a:grpSpLocks/>
              </p:cNvGrpSpPr>
              <p:nvPr/>
            </p:nvGrpSpPr>
            <p:grpSpPr>
              <a:xfrm>
                <a:off x="3467735" y="8150225"/>
                <a:ext cx="13868400" cy="1906270"/>
                <a:chOff x="3467735" y="8150225"/>
                <a:chExt cx="13868400" cy="1906270"/>
              </a:xfrm>
            </p:grpSpPr>
            <p:sp>
              <p:nvSpPr>
                <p:cNvPr id="53" name="도형 213"/>
                <p:cNvSpPr>
                  <a:spLocks/>
                </p:cNvSpPr>
                <p:nvPr/>
              </p:nvSpPr>
              <p:spPr>
                <a:xfrm>
                  <a:off x="3467735" y="8150225"/>
                  <a:ext cx="13868400" cy="1906270"/>
                </a:xfrm>
                <a:custGeom>
                  <a:avLst/>
                  <a:gdLst>
                    <a:gd name="TX0" fmla="*/ 0 w 5058877"/>
                    <a:gd name="TY0" fmla="*/ 0 h 579680"/>
                    <a:gd name="TX1" fmla="*/ 5058875 w 5058877"/>
                    <a:gd name="TY1" fmla="*/ 0 h 579680"/>
                    <a:gd name="TX2" fmla="*/ 5058875 w 5058877"/>
                    <a:gd name="TY2" fmla="*/ 579678 h 579680"/>
                    <a:gd name="TX3" fmla="*/ 0 w 5058877"/>
                    <a:gd name="TY3" fmla="*/ 579678 h 579680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</a:cxnLst>
                  <a:rect l="l" t="t" r="r" b="b"/>
                  <a:pathLst>
                    <a:path w="5058877" h="579680">
                      <a:moveTo>
                        <a:pt x="0" y="0"/>
                      </a:moveTo>
                      <a:lnTo>
                        <a:pt x="5058875" y="0"/>
                      </a:lnTo>
                      <a:lnTo>
                        <a:pt x="5058875" y="579678"/>
                      </a:lnTo>
                      <a:lnTo>
                        <a:pt x="0" y="5796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vert="horz" wrap="square" lIns="0" tIns="0" rIns="0" bIns="0" numCol="1" anchor="t">
                  <a:no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endParaRPr lang="ko-KR" altLang="en-US" sz="1800">
                    <a:latin typeface="Calibri" charset="0"/>
                    <a:ea typeface="맑은 고딕" charset="0"/>
                  </a:endParaRPr>
                </a:p>
              </p:txBody>
            </p:sp>
          </p:grpSp>
          <p:grpSp>
            <p:nvGrpSpPr>
              <p:cNvPr id="54" name="그룹 217"/>
              <p:cNvGrpSpPr>
                <a:grpSpLocks/>
              </p:cNvGrpSpPr>
              <p:nvPr/>
            </p:nvGrpSpPr>
            <p:grpSpPr>
              <a:xfrm>
                <a:off x="3858895" y="8447405"/>
                <a:ext cx="12937490" cy="1313180"/>
                <a:chOff x="3858895" y="8447405"/>
                <a:chExt cx="12937490" cy="1313180"/>
              </a:xfrm>
            </p:grpSpPr>
            <p:sp>
              <p:nvSpPr>
                <p:cNvPr id="55" name="텍스트 상자 215"/>
                <p:cNvSpPr txBox="1">
                  <a:spLocks/>
                </p:cNvSpPr>
                <p:nvPr/>
              </p:nvSpPr>
              <p:spPr>
                <a:xfrm>
                  <a:off x="3858895" y="8447405"/>
                  <a:ext cx="10153650" cy="539115"/>
                </a:xfrm>
                <a:prstGeom prst="rect">
                  <a:avLst/>
                </a:prstGeom>
              </p:spPr>
              <p:txBody>
                <a:bodyPr vert="horz" wrap="square" lIns="0" tIns="0" rIns="0" bIns="0" numCol="1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lang="ko-KR" sz="3500">
                      <a:solidFill>
                        <a:schemeClr val="tx2"/>
                      </a:solidFill>
                      <a:latin typeface="HY견고딕" charset="0"/>
                      <a:ea typeface="HY견고딕" charset="0"/>
                    </a:rPr>
                    <a:t>데이터 수집 단계에서의 실수</a:t>
                  </a:r>
                  <a:endParaRPr lang="ko-KR" altLang="en-US" sz="3500">
                    <a:solidFill>
                      <a:schemeClr val="tx2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  <p:sp>
              <p:nvSpPr>
                <p:cNvPr id="56" name="텍스트 상자 216"/>
                <p:cNvSpPr txBox="1">
                  <a:spLocks/>
                </p:cNvSpPr>
                <p:nvPr/>
              </p:nvSpPr>
              <p:spPr>
                <a:xfrm>
                  <a:off x="3858895" y="9086850"/>
                  <a:ext cx="12937490" cy="673735"/>
                </a:xfrm>
                <a:prstGeom prst="rect">
                  <a:avLst/>
                </a:prstGeom>
              </p:spPr>
              <p:txBody>
                <a:bodyPr vert="horz" wrap="square" lIns="0" tIns="0" rIns="0" bIns="0" numCol="1" anchor="t">
                  <a:spAutoFit/>
                </a:bodyPr>
                <a:lstStyle/>
                <a:p>
                  <a:pPr marL="474980" lvl="1" indent="-237490" algn="l" defTabSz="914400" rtl="0" eaLnBrk="1" latinLnBrk="0" hangingPunct="1"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최초 수온 비교 시 연 평균 온도를 비교하여 유의미하지 않은 변수로 판단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  <a:p>
                  <a:pPr marL="474980" lvl="1" indent="-237490" algn="l" defTabSz="914400" rtl="0" eaLnBrk="1" latinLnBrk="0" hangingPunct="1">
                    <a:buClr>
                      <a:srgbClr val="000000"/>
                    </a:buClr>
                    <a:buFont typeface="Arial"/>
                    <a:buChar char="•"/>
                  </a:pPr>
                  <a:r>
                    <a:rPr lang="ko-KR" sz="2190">
                      <a:solidFill>
                        <a:srgbClr val="000000"/>
                      </a:solidFill>
                      <a:latin typeface="HY견고딕" charset="0"/>
                      <a:ea typeface="HY견고딕" charset="0"/>
                    </a:rPr>
                    <a:t>금어기 및 TAC와 같은 특별한 상황을 생각 안하고 분포만 확인</a:t>
                  </a:r>
                  <a:endParaRPr lang="ko-KR" altLang="en-US" sz="2190">
                    <a:solidFill>
                      <a:srgbClr val="000000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</p:grpSp>
        </p:grpSp>
        <p:sp>
          <p:nvSpPr>
            <p:cNvPr id="58" name="도형 219"/>
            <p:cNvSpPr>
              <a:spLocks/>
            </p:cNvSpPr>
            <p:nvPr/>
          </p:nvSpPr>
          <p:spPr>
            <a:xfrm>
              <a:off x="902970" y="8148955"/>
              <a:ext cx="2217420" cy="1891030"/>
            </a:xfrm>
            <a:custGeom>
              <a:avLst/>
              <a:gdLst>
                <a:gd name="TX0" fmla="*/ 0 w 694493"/>
                <a:gd name="TY0" fmla="*/ 0 h 579680"/>
                <a:gd name="TX1" fmla="*/ 694491 w 694493"/>
                <a:gd name="TY1" fmla="*/ 0 h 579680"/>
                <a:gd name="TX2" fmla="*/ 694491 w 694493"/>
                <a:gd name="TY2" fmla="*/ 579678 h 579680"/>
                <a:gd name="TX3" fmla="*/ 0 w 694493"/>
                <a:gd name="TY3" fmla="*/ 579678 h 5796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94493" h="579680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numCol="1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3" name="Rect 0"/>
          <p:cNvSpPr>
            <a:spLocks/>
          </p:cNvSpPr>
          <p:nvPr/>
        </p:nvSpPr>
        <p:spPr>
          <a:xfrm flipH="1">
            <a:off x="14232255" y="3708400"/>
            <a:ext cx="4406265" cy="7526020"/>
          </a:xfrm>
          <a:custGeom>
            <a:avLst/>
            <a:gdLst>
              <a:gd name="TX0" fmla="*/ 4405713 w 4405714"/>
              <a:gd name="TY0" fmla="*/ 0 h 7525287"/>
              <a:gd name="TX1" fmla="*/ 0 w 4405714"/>
              <a:gd name="TY1" fmla="*/ 0 h 7525287"/>
              <a:gd name="TX2" fmla="*/ 0 w 4405714"/>
              <a:gd name="TY2" fmla="*/ 7525287 h 7525287"/>
              <a:gd name="TX3" fmla="*/ 4405713 w 4405714"/>
              <a:gd name="TY3" fmla="*/ 7525287 h 7525287"/>
              <a:gd name="TX4" fmla="*/ 4405713 w 4405714"/>
              <a:gd name="TY4" fmla="*/ 0 h 75252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05714" h="7525287">
                <a:moveTo>
                  <a:pt x="4405713" y="0"/>
                </a:moveTo>
                <a:lnTo>
                  <a:pt x="0" y="0"/>
                </a:lnTo>
                <a:lnTo>
                  <a:pt x="0" y="7525287"/>
                </a:lnTo>
                <a:lnTo>
                  <a:pt x="4405713" y="7525287"/>
                </a:lnTo>
                <a:lnTo>
                  <a:pt x="4405713" y="0"/>
                </a:lnTo>
                <a:close/>
              </a:path>
            </a:pathLst>
          </a:custGeom>
          <a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pic>
        <p:nvPicPr>
          <p:cNvPr id="63" name="그림 311" descr="C:/Users/leejaehyeon/AppData/Roaming/PolarisOffice/ETemp/9880_18856912/fImage144551117570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8191500"/>
            <a:ext cx="1851660" cy="18516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>
            <a:spLocks/>
          </p:cNvSpPr>
          <p:nvPr/>
        </p:nvSpPr>
        <p:spPr>
          <a:xfrm>
            <a:off x="1476375" y="4323715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감사합니다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-118364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6"/>
          <p:cNvSpPr/>
          <p:nvPr/>
        </p:nvSpPr>
        <p:spPr>
          <a:xfrm flipH="1">
            <a:off x="1539240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도형 36"/>
          <p:cNvSpPr>
            <a:spLocks/>
          </p:cNvSpPr>
          <p:nvPr/>
        </p:nvSpPr>
        <p:spPr>
          <a:xfrm>
            <a:off x="11688445" y="4191635"/>
            <a:ext cx="1638300" cy="1644015"/>
          </a:xfrm>
          <a:custGeom>
            <a:avLst/>
            <a:gdLst>
              <a:gd name="TX0" fmla="*/ 0 w 1637442"/>
              <a:gd name="TY0" fmla="*/ 0 h 1643418"/>
              <a:gd name="TX1" fmla="*/ 1637441 w 1637442"/>
              <a:gd name="TY1" fmla="*/ 0 h 1643418"/>
              <a:gd name="TX2" fmla="*/ 1637441 w 1637442"/>
              <a:gd name="TY2" fmla="*/ 1643417 h 1643418"/>
              <a:gd name="TX3" fmla="*/ 0 w 1637442"/>
              <a:gd name="TY3" fmla="*/ 1643417 h 1643418"/>
              <a:gd name="TX4" fmla="*/ 0 w 1637442"/>
              <a:gd name="TY4" fmla="*/ 0 h 16434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637442" h="1643418">
                <a:moveTo>
                  <a:pt x="0" y="0"/>
                </a:moveTo>
                <a:lnTo>
                  <a:pt x="1637441" y="0"/>
                </a:lnTo>
                <a:lnTo>
                  <a:pt x="1637441" y="1643417"/>
                </a:lnTo>
                <a:lnTo>
                  <a:pt x="0" y="1643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Freeform 4"/>
          <p:cNvSpPr>
            <a:spLocks/>
          </p:cNvSpPr>
          <p:nvPr/>
        </p:nvSpPr>
        <p:spPr>
          <a:xfrm>
            <a:off x="1235710" y="3238500"/>
            <a:ext cx="15784830" cy="3535680"/>
          </a:xfrm>
          <a:custGeom>
            <a:avLst/>
            <a:gdLst>
              <a:gd name="TX0" fmla="*/ 0 w 5762067"/>
              <a:gd name="TY0" fmla="*/ 0 h 1289586"/>
              <a:gd name="TX1" fmla="*/ 5762066 w 5762067"/>
              <a:gd name="TY1" fmla="*/ 0 h 1289586"/>
              <a:gd name="TX2" fmla="*/ 5762066 w 5762067"/>
              <a:gd name="TY2" fmla="*/ 1289585 h 1289586"/>
              <a:gd name="TX3" fmla="*/ 0 w 5762067"/>
              <a:gd name="TY3" fmla="*/ 1289585 h 12895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62067" h="1289586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197735" y="3542665"/>
            <a:ext cx="138925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210" y="360489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254115" y="4967605"/>
            <a:ext cx="4592320" cy="495300"/>
            <a:chOff x="6254115" y="4967605"/>
            <a:chExt cx="4592320" cy="495300"/>
          </a:xfrm>
        </p:grpSpPr>
        <p:sp>
          <p:nvSpPr>
            <p:cNvPr id="11" name="TextBox 11"/>
            <p:cNvSpPr txBox="1"/>
            <p:nvPr/>
          </p:nvSpPr>
          <p:spPr>
            <a:xfrm>
              <a:off x="6254115" y="4998720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1.</a:t>
              </a:r>
            </a:p>
          </p:txBody>
        </p:sp>
        <p:sp>
          <p:nvSpPr>
            <p:cNvPr id="12" name="TextBox 12"/>
            <p:cNvSpPr txBox="1">
              <a:spLocks/>
            </p:cNvSpPr>
            <p:nvPr/>
          </p:nvSpPr>
          <p:spPr>
            <a:xfrm>
              <a:off x="6765925" y="4967605"/>
              <a:ext cx="4081145" cy="4699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주제선정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54115" y="5744210"/>
            <a:ext cx="4592320" cy="495300"/>
            <a:chOff x="6254115" y="5744210"/>
            <a:chExt cx="4592320" cy="495300"/>
          </a:xfrm>
        </p:grpSpPr>
        <p:sp>
          <p:nvSpPr>
            <p:cNvPr id="14" name="TextBox 14"/>
            <p:cNvSpPr txBox="1"/>
            <p:nvPr/>
          </p:nvSpPr>
          <p:spPr>
            <a:xfrm>
              <a:off x="6254115" y="5775325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765925" y="5744210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 err="1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개발환경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6" name="Freeform 12"/>
          <p:cNvSpPr/>
          <p:nvPr/>
        </p:nvSpPr>
        <p:spPr>
          <a:xfrm>
            <a:off x="59055" y="5252720"/>
            <a:ext cx="3610610" cy="4915535"/>
          </a:xfrm>
          <a:custGeom>
            <a:avLst/>
            <a:gdLst/>
            <a:ahLst/>
            <a:cxnLst/>
            <a:rect l="l" t="t" r="r" b="b"/>
            <a:pathLst>
              <a:path w="1570191" h="2137636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05510" y="335915"/>
            <a:ext cx="16436340" cy="1906905"/>
            <a:chOff x="905510" y="335915"/>
            <a:chExt cx="16436340" cy="1906905"/>
          </a:xfrm>
        </p:grpSpPr>
        <p:sp>
          <p:nvSpPr>
            <p:cNvPr id="6" name="Freeform 6"/>
            <p:cNvSpPr/>
            <p:nvPr/>
          </p:nvSpPr>
          <p:spPr>
            <a:xfrm>
              <a:off x="905510" y="33591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1271270" y="593725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1-1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주 제 선 정</a:t>
            </a:r>
          </a:p>
        </p:txBody>
      </p:sp>
      <p:sp>
        <p:nvSpPr>
          <p:cNvPr id="64" name="Freeform 4"/>
          <p:cNvSpPr>
            <a:spLocks/>
          </p:cNvSpPr>
          <p:nvPr/>
        </p:nvSpPr>
        <p:spPr>
          <a:xfrm>
            <a:off x="901874" y="4546948"/>
            <a:ext cx="8004131" cy="1590805"/>
          </a:xfrm>
          <a:custGeom>
            <a:avLst/>
            <a:gdLst>
              <a:gd name="TX0" fmla="*/ 0 w 5996028"/>
              <a:gd name="TY0" fmla="*/ 0 h 2465036"/>
              <a:gd name="TX1" fmla="*/ 5996027 w 5996028"/>
              <a:gd name="TY1" fmla="*/ 0 h 2465036"/>
              <a:gd name="TX2" fmla="*/ 5996027 w 5996028"/>
              <a:gd name="TY2" fmla="*/ 2465035 h 2465036"/>
              <a:gd name="TX3" fmla="*/ 0 w 5996028"/>
              <a:gd name="TY3" fmla="*/ 2465035 h 246503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EEEEEE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78" name="그룹 314"/>
          <p:cNvGrpSpPr>
            <a:grpSpLocks/>
          </p:cNvGrpSpPr>
          <p:nvPr/>
        </p:nvGrpSpPr>
        <p:grpSpPr>
          <a:xfrm>
            <a:off x="9245252" y="3252931"/>
            <a:ext cx="8039100" cy="1591310"/>
            <a:chOff x="9303385" y="3240405"/>
            <a:chExt cx="8039100" cy="1591310"/>
          </a:xfrm>
        </p:grpSpPr>
        <p:sp>
          <p:nvSpPr>
            <p:cNvPr id="32" name="모서리가 둥근 직사각형 31"/>
            <p:cNvSpPr>
              <a:spLocks/>
            </p:cNvSpPr>
            <p:nvPr/>
          </p:nvSpPr>
          <p:spPr>
            <a:xfrm>
              <a:off x="9303385" y="3240405"/>
              <a:ext cx="8039100" cy="159131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9716770" y="3736975"/>
              <a:ext cx="7324725" cy="538480"/>
              <a:chOff x="9716770" y="3736975"/>
              <a:chExt cx="7324725" cy="538480"/>
            </a:xfrm>
          </p:grpSpPr>
          <p:sp>
            <p:nvSpPr>
              <p:cNvPr id="73" name="TextBox 12"/>
              <p:cNvSpPr txBox="1">
                <a:spLocks/>
              </p:cNvSpPr>
              <p:nvPr/>
            </p:nvSpPr>
            <p:spPr>
              <a:xfrm>
                <a:off x="10100945" y="3736975"/>
                <a:ext cx="6941185" cy="539115"/>
              </a:xfrm>
              <a:prstGeom prst="rect">
                <a:avLst/>
              </a:prstGeom>
            </p:spPr>
            <p:txBody>
              <a:bodyPr vert="horz" wrap="square" lIns="0" tIns="0" rIns="0" bIns="0" numCol="1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r>
                  <a:rPr lang="ko-KR" altLang="en-US" sz="2995" dirty="0" err="1">
                    <a:latin typeface="HY견고딕" charset="0"/>
                    <a:ea typeface="HY견고딕" charset="0"/>
                  </a:rPr>
                  <a:t>국민생선</a:t>
                </a:r>
                <a:r>
                  <a:rPr lang="ko-KR" altLang="en-US" sz="2995" dirty="0">
                    <a:latin typeface="HY견고딕" charset="0"/>
                    <a:ea typeface="HY견고딕" charset="0"/>
                  </a:rPr>
                  <a:t> 고등어의 어획량 감소</a:t>
                </a:r>
              </a:p>
            </p:txBody>
          </p:sp>
          <p:grpSp>
            <p:nvGrpSpPr>
              <p:cNvPr id="74" name="Group 13"/>
              <p:cNvGrpSpPr/>
              <p:nvPr/>
            </p:nvGrpSpPr>
            <p:grpSpPr>
              <a:xfrm>
                <a:off x="9716770" y="3895725"/>
                <a:ext cx="259080" cy="259080"/>
                <a:chOff x="9716770" y="3895725"/>
                <a:chExt cx="259080" cy="259080"/>
              </a:xfrm>
            </p:grpSpPr>
            <p:sp>
              <p:nvSpPr>
                <p:cNvPr id="75" name="Freeform 14"/>
                <p:cNvSpPr>
                  <a:spLocks/>
                </p:cNvSpPr>
                <p:nvPr/>
              </p:nvSpPr>
              <p:spPr>
                <a:xfrm rot="21600000" flipV="1">
                  <a:off x="9716770" y="3895725"/>
                  <a:ext cx="259715" cy="259715"/>
                </a:xfrm>
                <a:custGeom>
                  <a:avLst/>
                  <a:gdLst>
                    <a:gd name="TX0" fmla="*/ 3175000 w 6350001"/>
                    <a:gd name="TY0" fmla="*/ 0 h 6350001"/>
                    <a:gd name="TX1" fmla="*/ 0 w 6350001"/>
                    <a:gd name="TY1" fmla="*/ 3175000 h 6350001"/>
                    <a:gd name="TX2" fmla="*/ 3175000 w 6350001"/>
                    <a:gd name="TY2" fmla="*/ 6350000 h 6350001"/>
                    <a:gd name="TX3" fmla="*/ 6350000 w 6350001"/>
                    <a:gd name="TY3" fmla="*/ 3175000 h 6350001"/>
                    <a:gd name="TX4" fmla="*/ 3175000 w 6350001"/>
                    <a:gd name="TY4" fmla="*/ 0 h 6350001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1" h="6350001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vert="horz" wrap="square" lIns="0" tIns="0" rIns="0" bIns="0" anchor="t">
                  <a:noAutofit/>
                </a:bodyPr>
                <a:lstStyle/>
                <a:p>
                  <a:pPr marL="0" indent="0"/>
                  <a:endParaRPr lang="ko-KR" altLang="en-US"/>
                </a:p>
              </p:txBody>
            </p:sp>
          </p:grpSp>
        </p:grpSp>
      </p:grpSp>
      <p:grpSp>
        <p:nvGrpSpPr>
          <p:cNvPr id="77" name="그룹 313"/>
          <p:cNvGrpSpPr>
            <a:grpSpLocks/>
          </p:cNvGrpSpPr>
          <p:nvPr/>
        </p:nvGrpSpPr>
        <p:grpSpPr>
          <a:xfrm>
            <a:off x="9245252" y="5510356"/>
            <a:ext cx="8039735" cy="1592580"/>
            <a:chOff x="9303385" y="5497830"/>
            <a:chExt cx="8039735" cy="1592580"/>
          </a:xfrm>
        </p:grpSpPr>
        <p:sp>
          <p:nvSpPr>
            <p:cNvPr id="25" name="모서리가 둥근 직사각형 24"/>
            <p:cNvSpPr>
              <a:spLocks/>
            </p:cNvSpPr>
            <p:nvPr/>
          </p:nvSpPr>
          <p:spPr>
            <a:xfrm>
              <a:off x="9303385" y="5497830"/>
              <a:ext cx="8039735" cy="159258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9716770" y="5995670"/>
              <a:ext cx="7325360" cy="533400"/>
              <a:chOff x="9716770" y="5995670"/>
              <a:chExt cx="7325360" cy="533400"/>
            </a:xfrm>
          </p:grpSpPr>
          <p:sp>
            <p:nvSpPr>
              <p:cNvPr id="27" name="TextBox 12"/>
              <p:cNvSpPr txBox="1">
                <a:spLocks/>
              </p:cNvSpPr>
              <p:nvPr/>
            </p:nvSpPr>
            <p:spPr>
              <a:xfrm>
                <a:off x="10100945" y="5995670"/>
                <a:ext cx="6941820" cy="534035"/>
              </a:xfrm>
              <a:prstGeom prst="rect">
                <a:avLst/>
              </a:prstGeom>
            </p:spPr>
            <p:txBody>
              <a:bodyPr vert="horz" wrap="square" lIns="0" tIns="0" rIns="0" bIns="0" numCol="1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r>
                  <a:rPr lang="ko-KR" altLang="en-US" sz="2995" dirty="0">
                    <a:latin typeface="HY견고딕" charset="0"/>
                    <a:ea typeface="HY견고딕" charset="0"/>
                  </a:rPr>
                  <a:t>가격 증가는 어획량 감소 원인</a:t>
                </a:r>
                <a:r>
                  <a:rPr lang="en-US" altLang="ko-KR" sz="2995" dirty="0">
                    <a:latin typeface="HY견고딕" charset="0"/>
                    <a:ea typeface="HY견고딕" charset="0"/>
                  </a:rPr>
                  <a:t>?</a:t>
                </a:r>
                <a:endParaRPr lang="ko-KR" altLang="en-US" sz="2995" dirty="0">
                  <a:latin typeface="HY견고딕" charset="0"/>
                  <a:ea typeface="HY견고딕" charset="0"/>
                </a:endParaRPr>
              </a:p>
            </p:txBody>
          </p:sp>
          <p:grpSp>
            <p:nvGrpSpPr>
              <p:cNvPr id="29" name="Group 13"/>
              <p:cNvGrpSpPr/>
              <p:nvPr/>
            </p:nvGrpSpPr>
            <p:grpSpPr>
              <a:xfrm>
                <a:off x="9716770" y="6154420"/>
                <a:ext cx="259080" cy="259080"/>
                <a:chOff x="9716770" y="6154420"/>
                <a:chExt cx="259080" cy="259080"/>
              </a:xfrm>
            </p:grpSpPr>
            <p:sp>
              <p:nvSpPr>
                <p:cNvPr id="30" name="Freeform 14"/>
                <p:cNvSpPr>
                  <a:spLocks/>
                </p:cNvSpPr>
                <p:nvPr/>
              </p:nvSpPr>
              <p:spPr>
                <a:xfrm rot="21600000" flipV="1">
                  <a:off x="9716770" y="6154420"/>
                  <a:ext cx="260350" cy="260350"/>
                </a:xfrm>
                <a:custGeom>
                  <a:avLst/>
                  <a:gdLst>
                    <a:gd name="TX0" fmla="*/ 3175000 w 6350002"/>
                    <a:gd name="TY0" fmla="*/ 0 h 6350002"/>
                    <a:gd name="TX1" fmla="*/ 0 w 6350002"/>
                    <a:gd name="TY1" fmla="*/ 3175000 h 6350002"/>
                    <a:gd name="TX2" fmla="*/ 3175000 w 6350002"/>
                    <a:gd name="TY2" fmla="*/ 6350000 h 6350002"/>
                    <a:gd name="TX3" fmla="*/ 6350000 w 6350002"/>
                    <a:gd name="TY3" fmla="*/ 3175000 h 6350002"/>
                    <a:gd name="TX4" fmla="*/ 3175000 w 6350002"/>
                    <a:gd name="TY4" fmla="*/ 0 h 6350002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2" h="6350002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vert="horz" wrap="square" lIns="0" tIns="0" rIns="0" bIns="0" numCol="1" anchor="t">
                  <a:noAutofit/>
                </a:bodyPr>
                <a:lstStyle/>
                <a:p>
                  <a:pPr marL="0" indent="0">
                    <a:buFontTx/>
                    <a:buNone/>
                  </a:pPr>
                  <a:endParaRPr lang="ko-KR" altLang="en-US"/>
                </a:p>
              </p:txBody>
            </p:sp>
          </p:grpSp>
        </p:grpSp>
      </p:grpSp>
      <p:grpSp>
        <p:nvGrpSpPr>
          <p:cNvPr id="76" name="그룹 312"/>
          <p:cNvGrpSpPr>
            <a:grpSpLocks/>
          </p:cNvGrpSpPr>
          <p:nvPr/>
        </p:nvGrpSpPr>
        <p:grpSpPr>
          <a:xfrm>
            <a:off x="9245252" y="7761431"/>
            <a:ext cx="8039735" cy="1592580"/>
            <a:chOff x="9303385" y="7748905"/>
            <a:chExt cx="8039735" cy="1592580"/>
          </a:xfrm>
        </p:grpSpPr>
        <p:sp>
          <p:nvSpPr>
            <p:cNvPr id="31" name="모서리가 둥근 직사각형 30"/>
            <p:cNvSpPr>
              <a:spLocks/>
            </p:cNvSpPr>
            <p:nvPr/>
          </p:nvSpPr>
          <p:spPr>
            <a:xfrm>
              <a:off x="9303385" y="7748905"/>
              <a:ext cx="8039735" cy="159258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9716770" y="8246745"/>
              <a:ext cx="7325360" cy="532765"/>
              <a:chOff x="9716770" y="8246745"/>
              <a:chExt cx="7325360" cy="532765"/>
            </a:xfrm>
          </p:grpSpPr>
          <p:sp>
            <p:nvSpPr>
              <p:cNvPr id="34" name="TextBox 12"/>
              <p:cNvSpPr txBox="1">
                <a:spLocks/>
              </p:cNvSpPr>
              <p:nvPr/>
            </p:nvSpPr>
            <p:spPr>
              <a:xfrm>
                <a:off x="10100945" y="8246745"/>
                <a:ext cx="6941820" cy="533400"/>
              </a:xfrm>
              <a:prstGeom prst="rect">
                <a:avLst/>
              </a:prstGeom>
            </p:spPr>
            <p:txBody>
              <a:bodyPr vert="horz" wrap="square" lIns="0" tIns="0" rIns="0" bIns="0" numCol="1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r>
                  <a:rPr lang="ko-KR" altLang="en-US" sz="2995">
                    <a:latin typeface="HY견고딕" charset="0"/>
                    <a:ea typeface="HY견고딕" charset="0"/>
                  </a:rPr>
                  <a:t>가격예측으로 효율적인 소비</a:t>
                </a:r>
              </a:p>
            </p:txBody>
          </p:sp>
          <p:grpSp>
            <p:nvGrpSpPr>
              <p:cNvPr id="35" name="Group 13"/>
              <p:cNvGrpSpPr/>
              <p:nvPr/>
            </p:nvGrpSpPr>
            <p:grpSpPr>
              <a:xfrm>
                <a:off x="9716770" y="8404860"/>
                <a:ext cx="259080" cy="259080"/>
                <a:chOff x="9716770" y="8404860"/>
                <a:chExt cx="259080" cy="259080"/>
              </a:xfrm>
            </p:grpSpPr>
            <p:sp>
              <p:nvSpPr>
                <p:cNvPr id="36" name="Freeform 14"/>
                <p:cNvSpPr>
                  <a:spLocks/>
                </p:cNvSpPr>
                <p:nvPr/>
              </p:nvSpPr>
              <p:spPr>
                <a:xfrm rot="21600000" flipV="1">
                  <a:off x="9716770" y="8404860"/>
                  <a:ext cx="260350" cy="260350"/>
                </a:xfrm>
                <a:custGeom>
                  <a:avLst/>
                  <a:gdLst>
                    <a:gd name="TX0" fmla="*/ 3175000 w 6350002"/>
                    <a:gd name="TY0" fmla="*/ 0 h 6350002"/>
                    <a:gd name="TX1" fmla="*/ 0 w 6350002"/>
                    <a:gd name="TY1" fmla="*/ 3175000 h 6350002"/>
                    <a:gd name="TX2" fmla="*/ 3175000 w 6350002"/>
                    <a:gd name="TY2" fmla="*/ 6350000 h 6350002"/>
                    <a:gd name="TX3" fmla="*/ 6350000 w 6350002"/>
                    <a:gd name="TY3" fmla="*/ 3175000 h 6350002"/>
                    <a:gd name="TX4" fmla="*/ 3175000 w 6350002"/>
                    <a:gd name="TY4" fmla="*/ 0 h 6350002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2" h="6350002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vert="horz" wrap="square" lIns="0" tIns="0" rIns="0" bIns="0" numCol="1" anchor="t">
                  <a:noAutofit/>
                </a:bodyPr>
                <a:lstStyle/>
                <a:p>
                  <a:pPr marL="0" indent="0">
                    <a:buFontTx/>
                    <a:buNone/>
                  </a:pPr>
                  <a:endParaRPr lang="ko-KR" altLang="en-US"/>
                </a:p>
              </p:txBody>
            </p:sp>
          </p:grpSp>
        </p:grpSp>
      </p:grpSp>
      <p:pic>
        <p:nvPicPr>
          <p:cNvPr id="38" name="그림 37" descr="C:/Users/leejaehyeon/AppData/Roaming/PolarisOffice/ETemp/9880_18856912/image1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0" y="4570433"/>
            <a:ext cx="7962917" cy="151721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40" name="Freeform 4"/>
          <p:cNvSpPr>
            <a:spLocks/>
          </p:cNvSpPr>
          <p:nvPr/>
        </p:nvSpPr>
        <p:spPr>
          <a:xfrm>
            <a:off x="891540" y="2610659"/>
            <a:ext cx="8004131" cy="1590805"/>
          </a:xfrm>
          <a:custGeom>
            <a:avLst/>
            <a:gdLst>
              <a:gd name="TX0" fmla="*/ 0 w 5996028"/>
              <a:gd name="TY0" fmla="*/ 0 h 2465036"/>
              <a:gd name="TX1" fmla="*/ 5996027 w 5996028"/>
              <a:gd name="TY1" fmla="*/ 0 h 2465036"/>
              <a:gd name="TX2" fmla="*/ 5996027 w 5996028"/>
              <a:gd name="TY2" fmla="*/ 2465035 h 2465036"/>
              <a:gd name="TX3" fmla="*/ 0 w 5996028"/>
              <a:gd name="TY3" fmla="*/ 2465035 h 246503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EEEEEE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28" name="그림 27" descr="C:/Users/leejaehyeon/AppData/Roaming/PolarisOffice/ETemp/9880_18856912/image1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99" y="2652798"/>
            <a:ext cx="7944128" cy="150652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41" name="Freeform 4"/>
          <p:cNvSpPr>
            <a:spLocks/>
          </p:cNvSpPr>
          <p:nvPr/>
        </p:nvSpPr>
        <p:spPr>
          <a:xfrm>
            <a:off x="891539" y="6479239"/>
            <a:ext cx="8004131" cy="1590805"/>
          </a:xfrm>
          <a:custGeom>
            <a:avLst/>
            <a:gdLst>
              <a:gd name="TX0" fmla="*/ 0 w 5996028"/>
              <a:gd name="TY0" fmla="*/ 0 h 2465036"/>
              <a:gd name="TX1" fmla="*/ 5996027 w 5996028"/>
              <a:gd name="TY1" fmla="*/ 0 h 2465036"/>
              <a:gd name="TX2" fmla="*/ 5996027 w 5996028"/>
              <a:gd name="TY2" fmla="*/ 2465035 h 2465036"/>
              <a:gd name="TX3" fmla="*/ 0 w 5996028"/>
              <a:gd name="TY3" fmla="*/ 2465035 h 246503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EEEEEE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45" name="그림 44" descr="C:/Users/leejaehyeon/AppData/Roaming/PolarisOffice/ETemp/9880_18856912/image1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71" y="6515100"/>
            <a:ext cx="7982581" cy="152661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42" name="Freeform 4"/>
          <p:cNvSpPr>
            <a:spLocks/>
          </p:cNvSpPr>
          <p:nvPr/>
        </p:nvSpPr>
        <p:spPr>
          <a:xfrm>
            <a:off x="889347" y="8407150"/>
            <a:ext cx="8004131" cy="1590805"/>
          </a:xfrm>
          <a:custGeom>
            <a:avLst/>
            <a:gdLst>
              <a:gd name="TX0" fmla="*/ 0 w 5996028"/>
              <a:gd name="TY0" fmla="*/ 0 h 2465036"/>
              <a:gd name="TX1" fmla="*/ 5996027 w 5996028"/>
              <a:gd name="TY1" fmla="*/ 0 h 2465036"/>
              <a:gd name="TX2" fmla="*/ 5996027 w 5996028"/>
              <a:gd name="TY2" fmla="*/ 2465035 h 2465036"/>
              <a:gd name="TX3" fmla="*/ 0 w 5996028"/>
              <a:gd name="TY3" fmla="*/ 2465035 h 246503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465036">
                <a:moveTo>
                  <a:pt x="0" y="0"/>
                </a:moveTo>
                <a:lnTo>
                  <a:pt x="5996027" y="0"/>
                </a:lnTo>
                <a:lnTo>
                  <a:pt x="5996027" y="2465035"/>
                </a:lnTo>
                <a:lnTo>
                  <a:pt x="0" y="246503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EEEEEE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48" name="그림 47" descr="C:/Users/leejaehyeon/AppData/Roaming/PolarisOffice/ETemp/9880_18856912/image1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71" y="8415527"/>
            <a:ext cx="7970056" cy="1582427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43397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6" name="Freeform 6"/>
          <p:cNvSpPr>
            <a:spLocks/>
          </p:cNvSpPr>
          <p:nvPr/>
        </p:nvSpPr>
        <p:spPr>
          <a:xfrm>
            <a:off x="905510" y="2607310"/>
            <a:ext cx="16437610" cy="7380605"/>
          </a:xfrm>
          <a:custGeom>
            <a:avLst/>
            <a:gdLst>
              <a:gd name="TX0" fmla="*/ 0 w 5996029"/>
              <a:gd name="TY0" fmla="*/ 0 h 2104518"/>
              <a:gd name="TX1" fmla="*/ 5996027 w 5996029"/>
              <a:gd name="TY1" fmla="*/ 0 h 2104518"/>
              <a:gd name="TX2" fmla="*/ 5996027 w 5996029"/>
              <a:gd name="TY2" fmla="*/ 2104516 h 2104518"/>
              <a:gd name="TX3" fmla="*/ 0 w 5996029"/>
              <a:gd name="TY3" fmla="*/ 2104516 h 21045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2104518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71600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41110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351895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793240" y="8491855"/>
            <a:ext cx="4585335" cy="162560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41794">
            <a:off x="8923020" y="-17907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050" y="4754245"/>
            <a:ext cx="2819400" cy="2819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45" y="6272530"/>
            <a:ext cx="1565275" cy="7829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3862705"/>
            <a:ext cx="1638935" cy="819150"/>
          </a:xfrm>
          <a:prstGeom prst="rect">
            <a:avLst/>
          </a:prstGeom>
        </p:spPr>
      </p:pic>
      <p:pic>
        <p:nvPicPr>
          <p:cNvPr id="15" name="그림 14" descr="C:/Users/leejaehyeon/AppData/Roaming/PolarisOffice/ETemp/9880_18856912/image19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06725" y="5673090"/>
            <a:ext cx="979170" cy="979170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4813935"/>
            <a:ext cx="2414270" cy="26987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55" y="4570095"/>
            <a:ext cx="3187065" cy="3187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30" y="4146550"/>
            <a:ext cx="897890" cy="89789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25" y="8148955"/>
            <a:ext cx="1651635" cy="16516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10" y="7253605"/>
            <a:ext cx="1845945" cy="7727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85" y="7346950"/>
            <a:ext cx="1739265" cy="6794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4714240"/>
            <a:ext cx="3015615" cy="6883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65" y="4782185"/>
            <a:ext cx="1162050" cy="5524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95" y="7454900"/>
            <a:ext cx="1406525" cy="79121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10" y="6344285"/>
            <a:ext cx="767715" cy="5759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30" y="5085715"/>
            <a:ext cx="1066800" cy="7556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7682865"/>
            <a:ext cx="1673860" cy="558165"/>
          </a:xfrm>
          <a:prstGeom prst="rect">
            <a:avLst/>
          </a:prstGeom>
        </p:spPr>
      </p:pic>
      <p:pic>
        <p:nvPicPr>
          <p:cNvPr id="34" name="그림 33" descr="C:/Users/leejaehyeon/AppData/Roaming/PolarisOffice/ETemp/9880_18856912/image34.png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020" y="8134985"/>
            <a:ext cx="1648460" cy="368935"/>
          </a:xfrm>
          <a:prstGeom prst="rect">
            <a:avLst/>
          </a:prstGeom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30" y="3721735"/>
            <a:ext cx="1614170" cy="99250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40" y="5328285"/>
            <a:ext cx="504190" cy="669925"/>
          </a:xfrm>
          <a:prstGeom prst="rect">
            <a:avLst/>
          </a:prstGeom>
        </p:spPr>
      </p:pic>
      <p:pic>
        <p:nvPicPr>
          <p:cNvPr id="38" name="그림 3" descr="C:/Users/leejaehyeon/AppData/Roaming/PolarisOffice/ETemp/9880_18856912/fImage2683857741.png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0" y="4177030"/>
            <a:ext cx="1388745" cy="286385"/>
          </a:xfrm>
          <a:prstGeom prst="rect">
            <a:avLst/>
          </a:prstGeom>
          <a:noFill/>
        </p:spPr>
      </p:pic>
      <p:grpSp>
        <p:nvGrpSpPr>
          <p:cNvPr id="39" name="그룹 5"/>
          <p:cNvGrpSpPr>
            <a:grpSpLocks/>
          </p:cNvGrpSpPr>
          <p:nvPr/>
        </p:nvGrpSpPr>
        <p:grpSpPr>
          <a:xfrm>
            <a:off x="905510" y="335915"/>
            <a:ext cx="16436975" cy="1907540"/>
            <a:chOff x="905510" y="335915"/>
            <a:chExt cx="16436975" cy="1907540"/>
          </a:xfrm>
        </p:grpSpPr>
        <p:sp>
          <p:nvSpPr>
            <p:cNvPr id="40" name="도형 4"/>
            <p:cNvSpPr>
              <a:spLocks/>
            </p:cNvSpPr>
            <p:nvPr/>
          </p:nvSpPr>
          <p:spPr>
            <a:xfrm>
              <a:off x="905510" y="33591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41" name="텍스트 상자 6"/>
          <p:cNvSpPr txBox="1">
            <a:spLocks/>
          </p:cNvSpPr>
          <p:nvPr/>
        </p:nvSpPr>
        <p:spPr>
          <a:xfrm>
            <a:off x="1271270" y="593725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1-</a:t>
            </a:r>
            <a:r>
              <a:rPr lang="ko-KR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2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개 발 환 경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4" name="Freeform 4"/>
          <p:cNvSpPr>
            <a:spLocks/>
          </p:cNvSpPr>
          <p:nvPr/>
        </p:nvSpPr>
        <p:spPr>
          <a:xfrm>
            <a:off x="1238250" y="3238500"/>
            <a:ext cx="15803880" cy="3535680"/>
          </a:xfrm>
          <a:custGeom>
            <a:avLst/>
            <a:gdLst>
              <a:gd name="TX0" fmla="*/ 0 w 5762067"/>
              <a:gd name="TY0" fmla="*/ 0 h 1289586"/>
              <a:gd name="TX1" fmla="*/ 5762066 w 5762067"/>
              <a:gd name="TY1" fmla="*/ 0 h 1289586"/>
              <a:gd name="TX2" fmla="*/ 5762066 w 5762067"/>
              <a:gd name="TY2" fmla="*/ 1289585 h 1289586"/>
              <a:gd name="TX3" fmla="*/ 0 w 5762067"/>
              <a:gd name="TY3" fmla="*/ 1289585 h 12895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62067" h="1289586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197735" y="4310380"/>
            <a:ext cx="138925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구성도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7"/>
          <p:cNvSpPr/>
          <p:nvPr/>
        </p:nvSpPr>
        <p:spPr>
          <a:xfrm>
            <a:off x="13314045" y="5447665"/>
            <a:ext cx="5071110" cy="4831080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63" name="도형 10"/>
          <p:cNvSpPr>
            <a:spLocks/>
          </p:cNvSpPr>
          <p:nvPr/>
        </p:nvSpPr>
        <p:spPr>
          <a:xfrm>
            <a:off x="898525" y="2599055"/>
            <a:ext cx="16444595" cy="7388860"/>
          </a:xfrm>
          <a:custGeom>
            <a:avLst/>
            <a:gdLst>
              <a:gd name="TX0" fmla="*/ 0 w 5996029"/>
              <a:gd name="TY0" fmla="*/ 0 h 2104518"/>
              <a:gd name="TX1" fmla="*/ 5996027 w 5996029"/>
              <a:gd name="TY1" fmla="*/ 0 h 2104518"/>
              <a:gd name="TX2" fmla="*/ 5996027 w 5996029"/>
              <a:gd name="TY2" fmla="*/ 2104516 h 2104518"/>
              <a:gd name="TX3" fmla="*/ 0 w 5996029"/>
              <a:gd name="TY3" fmla="*/ 2104516 h 21045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9" h="2104518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numCol="1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95" y="4918075"/>
            <a:ext cx="1800225" cy="702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" y="3741420"/>
            <a:ext cx="1800225" cy="7537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95" y="7322185"/>
            <a:ext cx="1800225" cy="410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" y="6043930"/>
            <a:ext cx="1800225" cy="85598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3162300" y="411861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162300" y="525018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162300" y="638175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162300" y="751332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000500" y="4104640"/>
            <a:ext cx="0" cy="45408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162300" y="8645525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8155940"/>
            <a:ext cx="1614170" cy="9925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26"/>
          <a:stretch/>
        </p:blipFill>
        <p:spPr>
          <a:xfrm>
            <a:off x="7697470" y="5960110"/>
            <a:ext cx="1205230" cy="89471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000500" y="6381750"/>
            <a:ext cx="1181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35" y="5165090"/>
            <a:ext cx="1087120" cy="10871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310" y="6610985"/>
            <a:ext cx="999490" cy="11525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225" y="5661660"/>
            <a:ext cx="1278255" cy="1278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18840" y="6562725"/>
            <a:ext cx="245554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53200" y="6407150"/>
            <a:ext cx="961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7703820" y="4746625"/>
            <a:ext cx="5783580" cy="324231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80" y="6301105"/>
            <a:ext cx="1565275" cy="78295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640" y="4746625"/>
            <a:ext cx="1638935" cy="8191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505" y="7157085"/>
            <a:ext cx="767715" cy="5759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25" y="5576570"/>
            <a:ext cx="1066800" cy="7556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65" y="7054215"/>
            <a:ext cx="504190" cy="669925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>
            <a:off x="891540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3300" y="4032885"/>
            <a:ext cx="66357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전처리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Model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학습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예측결과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저장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1135380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383665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385" y="4891405"/>
            <a:ext cx="2819400" cy="2819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4143990" y="8002905"/>
            <a:ext cx="304419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React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활용 가시화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0" name="그룹 8"/>
          <p:cNvGrpSpPr>
            <a:grpSpLocks/>
          </p:cNvGrpSpPr>
          <p:nvPr/>
        </p:nvGrpSpPr>
        <p:grpSpPr>
          <a:xfrm>
            <a:off x="905510" y="335915"/>
            <a:ext cx="16436975" cy="1907540"/>
            <a:chOff x="905510" y="335915"/>
            <a:chExt cx="16436975" cy="1907540"/>
          </a:xfrm>
        </p:grpSpPr>
        <p:sp>
          <p:nvSpPr>
            <p:cNvPr id="61" name="도형 7"/>
            <p:cNvSpPr>
              <a:spLocks/>
            </p:cNvSpPr>
            <p:nvPr/>
          </p:nvSpPr>
          <p:spPr>
            <a:xfrm>
              <a:off x="905510" y="33591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62" name="텍스트 상자 9"/>
          <p:cNvSpPr txBox="1">
            <a:spLocks/>
          </p:cNvSpPr>
          <p:nvPr/>
        </p:nvSpPr>
        <p:spPr>
          <a:xfrm>
            <a:off x="1271270" y="593725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2. 시스템 구성도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</p:sp>
      <p:sp>
        <p:nvSpPr>
          <p:cNvPr id="4" name="Freeform 4"/>
          <p:cNvSpPr>
            <a:spLocks/>
          </p:cNvSpPr>
          <p:nvPr/>
        </p:nvSpPr>
        <p:spPr>
          <a:xfrm>
            <a:off x="1226185" y="3238500"/>
            <a:ext cx="15815945" cy="3535680"/>
          </a:xfrm>
          <a:custGeom>
            <a:avLst/>
            <a:gdLst>
              <a:gd name="TX0" fmla="*/ 0 w 5762067"/>
              <a:gd name="TY0" fmla="*/ 0 h 1289586"/>
              <a:gd name="TX1" fmla="*/ 5762066 w 5762067"/>
              <a:gd name="TY1" fmla="*/ 0 h 1289586"/>
              <a:gd name="TX2" fmla="*/ 5762066 w 5762067"/>
              <a:gd name="TY2" fmla="*/ 1289585 h 1289586"/>
              <a:gd name="TX3" fmla="*/ 0 w 5762067"/>
              <a:gd name="TY3" fmla="*/ 1289585 h 128958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762067" h="1289586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7"/>
          <p:cNvSpPr txBox="1"/>
          <p:nvPr/>
        </p:nvSpPr>
        <p:spPr>
          <a:xfrm>
            <a:off x="2197735" y="3542665"/>
            <a:ext cx="138925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 석 과 정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54115" y="4967605"/>
            <a:ext cx="4592320" cy="495300"/>
            <a:chOff x="6254115" y="4967605"/>
            <a:chExt cx="4592320" cy="495300"/>
          </a:xfrm>
        </p:grpSpPr>
        <p:sp>
          <p:nvSpPr>
            <p:cNvPr id="12" name="TextBox 11"/>
            <p:cNvSpPr txBox="1"/>
            <p:nvPr/>
          </p:nvSpPr>
          <p:spPr>
            <a:xfrm>
              <a:off x="6254115" y="4998720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5925" y="4967605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수집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254115" y="5744210"/>
            <a:ext cx="4592320" cy="495300"/>
            <a:chOff x="6254115" y="5744210"/>
            <a:chExt cx="4592320" cy="495300"/>
          </a:xfrm>
        </p:grpSpPr>
        <p:sp>
          <p:nvSpPr>
            <p:cNvPr id="15" name="TextBox 14"/>
            <p:cNvSpPr txBox="1"/>
            <p:nvPr/>
          </p:nvSpPr>
          <p:spPr>
            <a:xfrm>
              <a:off x="6254115" y="5775325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</a:t>
              </a:r>
              <a:endParaRPr lang="en-US" sz="3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65925" y="5744210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분석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0" name="Group 10"/>
          <p:cNvGrpSpPr/>
          <p:nvPr/>
        </p:nvGrpSpPr>
        <p:grpSpPr>
          <a:xfrm>
            <a:off x="9677400" y="4967605"/>
            <a:ext cx="4592320" cy="495300"/>
            <a:chOff x="9677400" y="4967605"/>
            <a:chExt cx="4592320" cy="495300"/>
          </a:xfrm>
        </p:grpSpPr>
        <p:sp>
          <p:nvSpPr>
            <p:cNvPr id="21" name="TextBox 20"/>
            <p:cNvSpPr txBox="1"/>
            <p:nvPr/>
          </p:nvSpPr>
          <p:spPr>
            <a:xfrm>
              <a:off x="9677400" y="4998720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2.</a:t>
              </a:r>
              <a:endParaRPr lang="en-US" sz="3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189210" y="4967605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전처리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3" name="Freeform 13"/>
          <p:cNvSpPr/>
          <p:nvPr/>
        </p:nvSpPr>
        <p:spPr>
          <a:xfrm>
            <a:off x="0" y="5295900"/>
            <a:ext cx="4542155" cy="4976495"/>
          </a:xfrm>
          <a:custGeom>
            <a:avLst/>
            <a:gdLst/>
            <a:ahLst/>
            <a:cxnLst/>
            <a:rect l="l" t="t" r="r" b="b"/>
            <a:pathLst>
              <a:path w="1889198" h="2069838">
                <a:moveTo>
                  <a:pt x="0" y="0"/>
                </a:moveTo>
                <a:lnTo>
                  <a:pt x="1889197" y="0"/>
                </a:lnTo>
                <a:lnTo>
                  <a:pt x="1889197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5"/>
          <p:cNvSpPr/>
          <p:nvPr/>
        </p:nvSpPr>
        <p:spPr>
          <a:xfrm>
            <a:off x="13834110" y="5330190"/>
            <a:ext cx="4453890" cy="4918710"/>
          </a:xfrm>
          <a:custGeom>
            <a:avLst/>
            <a:gdLst/>
            <a:ahLst/>
            <a:cxnLst/>
            <a:rect l="l" t="t" r="r" b="b"/>
            <a:pathLst>
              <a:path w="2084335" h="2301977">
                <a:moveTo>
                  <a:pt x="0" y="0"/>
                </a:moveTo>
                <a:lnTo>
                  <a:pt x="2084335" y="0"/>
                </a:lnTo>
                <a:lnTo>
                  <a:pt x="2084335" y="2301977"/>
                </a:lnTo>
                <a:lnTo>
                  <a:pt x="0" y="2301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5592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sp>
        <p:nvSpPr>
          <p:cNvPr id="6" name="Freeform 6"/>
          <p:cNvSpPr>
            <a:spLocks/>
          </p:cNvSpPr>
          <p:nvPr/>
        </p:nvSpPr>
        <p:spPr>
          <a:xfrm>
            <a:off x="905510" y="2917190"/>
            <a:ext cx="5135880" cy="5774690"/>
          </a:xfrm>
          <a:custGeom>
            <a:avLst/>
            <a:gdLst>
              <a:gd name="TX0" fmla="*/ 0 w 1873376"/>
              <a:gd name="TY0" fmla="*/ 0 h 2100408"/>
              <a:gd name="TX1" fmla="*/ 1873375 w 1873376"/>
              <a:gd name="TY1" fmla="*/ 0 h 2100408"/>
              <a:gd name="TX2" fmla="*/ 1873375 w 1873376"/>
              <a:gd name="TY2" fmla="*/ 2100407 h 2100408"/>
              <a:gd name="TX3" fmla="*/ 0 w 1873376"/>
              <a:gd name="TY3" fmla="*/ 2100407 h 21004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873376" h="2100408">
                <a:moveTo>
                  <a:pt x="0" y="0"/>
                </a:moveTo>
                <a:lnTo>
                  <a:pt x="1873375" y="0"/>
                </a:lnTo>
                <a:lnTo>
                  <a:pt x="1873375" y="2100407"/>
                </a:lnTo>
                <a:lnTo>
                  <a:pt x="0" y="2100407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8" name="Freeform 8"/>
          <p:cNvSpPr>
            <a:spLocks/>
          </p:cNvSpPr>
          <p:nvPr/>
        </p:nvSpPr>
        <p:spPr>
          <a:xfrm>
            <a:off x="6393180" y="2917190"/>
            <a:ext cx="5462270" cy="5774690"/>
          </a:xfrm>
          <a:custGeom>
            <a:avLst/>
            <a:gdLst>
              <a:gd name="TX0" fmla="*/ 0 w 1992368"/>
              <a:gd name="TY0" fmla="*/ 0 h 2100408"/>
              <a:gd name="TX1" fmla="*/ 1992367 w 1992368"/>
              <a:gd name="TY1" fmla="*/ 0 h 2100408"/>
              <a:gd name="TX2" fmla="*/ 1992367 w 1992368"/>
              <a:gd name="TY2" fmla="*/ 2100407 h 2100408"/>
              <a:gd name="TX3" fmla="*/ 0 w 1992368"/>
              <a:gd name="TY3" fmla="*/ 2100407 h 21004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992368" h="2100408">
                <a:moveTo>
                  <a:pt x="0" y="0"/>
                </a:moveTo>
                <a:lnTo>
                  <a:pt x="1992367" y="0"/>
                </a:lnTo>
                <a:lnTo>
                  <a:pt x="1992367" y="2100407"/>
                </a:lnTo>
                <a:lnTo>
                  <a:pt x="0" y="2100407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Freeform 10"/>
          <p:cNvSpPr>
            <a:spLocks/>
          </p:cNvSpPr>
          <p:nvPr/>
        </p:nvSpPr>
        <p:spPr>
          <a:xfrm>
            <a:off x="12214860" y="2917190"/>
            <a:ext cx="5135880" cy="5774690"/>
          </a:xfrm>
          <a:custGeom>
            <a:avLst/>
            <a:gdLst>
              <a:gd name="TX0" fmla="*/ 0 w 1873376"/>
              <a:gd name="TY0" fmla="*/ 0 h 2100408"/>
              <a:gd name="TX1" fmla="*/ 1873375 w 1873376"/>
              <a:gd name="TY1" fmla="*/ 0 h 2100408"/>
              <a:gd name="TX2" fmla="*/ 1873375 w 1873376"/>
              <a:gd name="TY2" fmla="*/ 2100407 h 2100408"/>
              <a:gd name="TX3" fmla="*/ 0 w 1873376"/>
              <a:gd name="TY3" fmla="*/ 2100407 h 210040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873376" h="2100408">
                <a:moveTo>
                  <a:pt x="0" y="0"/>
                </a:moveTo>
                <a:lnTo>
                  <a:pt x="1873375" y="0"/>
                </a:lnTo>
                <a:lnTo>
                  <a:pt x="1873375" y="2100407"/>
                </a:lnTo>
                <a:lnTo>
                  <a:pt x="0" y="2100407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271270" y="5143500"/>
            <a:ext cx="4404360" cy="297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통계청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부산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경남지역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고등어</a:t>
            </a:r>
            <a:r>
              <a:rPr lang="en-US" altLang="ko-KR" sz="2199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갈치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참조기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생산량 수집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KAMIS</a:t>
            </a:r>
            <a:endParaRPr lang="en-US" sz="2199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부산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경남지역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고등어 일별 산지 가격 수집</a:t>
            </a: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5485110" y="8123555"/>
            <a:ext cx="4585335" cy="162560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82445" y="8123555"/>
            <a:ext cx="4585335" cy="162560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23020" y="-16700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35" y="3715385"/>
            <a:ext cx="2520315" cy="105473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35" y="3597275"/>
            <a:ext cx="2520315" cy="119824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35" y="3750310"/>
            <a:ext cx="2520315" cy="9842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05" y="3954780"/>
            <a:ext cx="2520315" cy="57531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885" y="3467735"/>
            <a:ext cx="2520315" cy="1549400"/>
          </a:xfrm>
          <a:prstGeom prst="rect">
            <a:avLst/>
          </a:prstGeom>
        </p:spPr>
      </p:pic>
      <p:sp>
        <p:nvSpPr>
          <p:cNvPr id="29" name="TextBox 13"/>
          <p:cNvSpPr txBox="1"/>
          <p:nvPr/>
        </p:nvSpPr>
        <p:spPr>
          <a:xfrm>
            <a:off x="6946265" y="5088255"/>
            <a:ext cx="4404360" cy="297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한국해양자료센터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수심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30m &amp; 50m</a:t>
            </a: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수온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염분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용존산소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데이터 수집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기상청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en-US" sz="2199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API </a:t>
            </a:r>
            <a:r>
              <a:rPr lang="ko-KR" altLang="en-US" sz="2199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활용 일일 데이터 수집</a:t>
            </a:r>
            <a:endParaRPr lang="en-US" sz="2199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12616180" y="5953760"/>
            <a:ext cx="4404360" cy="148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한국해양수산개발원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국가별 고등어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수입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수출량 데이터 수집</a:t>
            </a: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1" name="그룹 15"/>
          <p:cNvGrpSpPr>
            <a:grpSpLocks/>
          </p:cNvGrpSpPr>
          <p:nvPr/>
        </p:nvGrpSpPr>
        <p:grpSpPr>
          <a:xfrm>
            <a:off x="905510" y="335915"/>
            <a:ext cx="16436975" cy="1907540"/>
            <a:chOff x="905510" y="335915"/>
            <a:chExt cx="16436975" cy="1907540"/>
          </a:xfrm>
        </p:grpSpPr>
        <p:sp>
          <p:nvSpPr>
            <p:cNvPr id="42" name="도형 14"/>
            <p:cNvSpPr>
              <a:spLocks/>
            </p:cNvSpPr>
            <p:nvPr/>
          </p:nvSpPr>
          <p:spPr>
            <a:xfrm>
              <a:off x="905510" y="33591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43" name="텍스트 상자 16"/>
          <p:cNvSpPr txBox="1">
            <a:spLocks/>
          </p:cNvSpPr>
          <p:nvPr/>
        </p:nvSpPr>
        <p:spPr>
          <a:xfrm>
            <a:off x="1271270" y="593725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3-1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43228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Pages>29</Pages>
  <Words>735</Words>
  <Characters>0</Characters>
  <Application>Microsoft Office PowerPoint</Application>
  <DocSecurity>0</DocSecurity>
  <PresentationFormat>사용자 지정</PresentationFormat>
  <Lines>0</Lines>
  <Paragraphs>179</Paragraphs>
  <Slides>29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HY견고딕</vt:lpstr>
      <vt:lpstr>맑은 고딕</vt:lpstr>
      <vt:lpstr>Arial</vt:lpstr>
      <vt:lpstr>Calibri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dc:creator>it</dc:creator>
  <cp:lastModifiedBy>it</cp:lastModifiedBy>
  <cp:revision>6</cp:revision>
  <dcterms:modified xsi:type="dcterms:W3CDTF">2024-04-12T05:15:51Z</dcterms:modified>
  <cp:version>10.105.224.52366</cp:version>
</cp:coreProperties>
</file>